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0" r:id="rId3"/>
    <p:sldId id="265" r:id="rId4"/>
    <p:sldId id="291" r:id="rId5"/>
    <p:sldId id="268" r:id="rId6"/>
    <p:sldId id="292" r:id="rId7"/>
    <p:sldId id="293" r:id="rId8"/>
    <p:sldId id="283" r:id="rId9"/>
    <p:sldId id="272" r:id="rId10"/>
    <p:sldId id="274" r:id="rId11"/>
    <p:sldId id="294" r:id="rId12"/>
    <p:sldId id="275" r:id="rId13"/>
    <p:sldId id="295" r:id="rId14"/>
    <p:sldId id="277" r:id="rId15"/>
    <p:sldId id="279" r:id="rId16"/>
    <p:sldId id="278" r:id="rId17"/>
    <p:sldId id="286" r:id="rId18"/>
    <p:sldId id="284" r:id="rId19"/>
    <p:sldId id="288" r:id="rId20"/>
    <p:sldId id="296" r:id="rId21"/>
    <p:sldId id="298" r:id="rId22"/>
    <p:sldId id="299" r:id="rId23"/>
    <p:sldId id="300" r:id="rId24"/>
    <p:sldId id="301" r:id="rId25"/>
    <p:sldId id="271" r:id="rId26"/>
  </p:sldIdLst>
  <p:sldSz cx="12192000" cy="6858000"/>
  <p:notesSz cx="6858000" cy="9144000"/>
  <p:defaultTextStyle>
    <a:defPPr>
      <a:defRPr lang="tr-TR"/>
    </a:defPPr>
    <a:lvl1pPr marL="0" algn="l" defTabSz="914324" rtl="0" eaLnBrk="1" latinLnBrk="0" hangingPunct="1">
      <a:defRPr sz="1800" kern="1200">
        <a:solidFill>
          <a:schemeClr val="tx1"/>
        </a:solidFill>
        <a:latin typeface="+mn-lt"/>
        <a:ea typeface="+mn-ea"/>
        <a:cs typeface="+mn-cs"/>
      </a:defRPr>
    </a:lvl1pPr>
    <a:lvl2pPr marL="457161"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5" algn="l" defTabSz="914324" rtl="0" eaLnBrk="1" latinLnBrk="0" hangingPunct="1">
      <a:defRPr sz="1800" kern="1200">
        <a:solidFill>
          <a:schemeClr val="tx1"/>
        </a:solidFill>
        <a:latin typeface="+mn-lt"/>
        <a:ea typeface="+mn-ea"/>
        <a:cs typeface="+mn-cs"/>
      </a:defRPr>
    </a:lvl4pPr>
    <a:lvl5pPr marL="1828647" algn="l" defTabSz="914324" rtl="0" eaLnBrk="1" latinLnBrk="0" hangingPunct="1">
      <a:defRPr sz="1800" kern="1200">
        <a:solidFill>
          <a:schemeClr val="tx1"/>
        </a:solidFill>
        <a:latin typeface="+mn-lt"/>
        <a:ea typeface="+mn-ea"/>
        <a:cs typeface="+mn-cs"/>
      </a:defRPr>
    </a:lvl5pPr>
    <a:lvl6pPr marL="2285808" algn="l" defTabSz="914324" rtl="0" eaLnBrk="1" latinLnBrk="0" hangingPunct="1">
      <a:defRPr sz="1800" kern="1200">
        <a:solidFill>
          <a:schemeClr val="tx1"/>
        </a:solidFill>
        <a:latin typeface="+mn-lt"/>
        <a:ea typeface="+mn-ea"/>
        <a:cs typeface="+mn-cs"/>
      </a:defRPr>
    </a:lvl6pPr>
    <a:lvl7pPr marL="2742970" algn="l" defTabSz="914324" rtl="0" eaLnBrk="1" latinLnBrk="0" hangingPunct="1">
      <a:defRPr sz="1800" kern="1200">
        <a:solidFill>
          <a:schemeClr val="tx1"/>
        </a:solidFill>
        <a:latin typeface="+mn-lt"/>
        <a:ea typeface="+mn-ea"/>
        <a:cs typeface="+mn-cs"/>
      </a:defRPr>
    </a:lvl7pPr>
    <a:lvl8pPr marL="3200132" algn="l" defTabSz="914324" rtl="0" eaLnBrk="1" latinLnBrk="0" hangingPunct="1">
      <a:defRPr sz="1800" kern="1200">
        <a:solidFill>
          <a:schemeClr val="tx1"/>
        </a:solidFill>
        <a:latin typeface="+mn-lt"/>
        <a:ea typeface="+mn-ea"/>
        <a:cs typeface="+mn-cs"/>
      </a:defRPr>
    </a:lvl8pPr>
    <a:lvl9pPr marL="3657293" algn="l" defTabSz="91432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534D"/>
    <a:srgbClr val="20A89C"/>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5033"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108AA0-35AA-44D5-9F95-B9C127812A43}" type="doc">
      <dgm:prSet loTypeId="urn:microsoft.com/office/officeart/2005/8/layout/chart3" loCatId="relationship" qsTypeId="urn:microsoft.com/office/officeart/2005/8/quickstyle/3d2" qsCatId="3D" csTypeId="urn:microsoft.com/office/officeart/2005/8/colors/accent0_1" csCatId="mainScheme" phldr="1"/>
      <dgm:spPr/>
      <dgm:t>
        <a:bodyPr/>
        <a:lstStyle/>
        <a:p>
          <a:endParaRPr lang="tr-TR"/>
        </a:p>
      </dgm:t>
    </dgm:pt>
    <dgm:pt modelId="{F897C6B1-6A8C-409A-91C0-BF6512B71D5C}">
      <dgm:prSet phldrT="[Metin]" custT="1"/>
      <dgm:spPr/>
      <dgm:t>
        <a:bodyPr/>
        <a:lstStyle/>
        <a:p>
          <a:r>
            <a:rPr lang="tr-TR" sz="1800" b="1" dirty="0" err="1">
              <a:latin typeface="Bahnschrift" panose="020B0502040204020203" pitchFamily="34" charset="0"/>
            </a:rPr>
            <a:t>Technology</a:t>
          </a:r>
          <a:r>
            <a:rPr lang="tr-TR" sz="1800" b="1" dirty="0">
              <a:latin typeface="Bahnschrift" panose="020B0502040204020203" pitchFamily="34" charset="0"/>
            </a:rPr>
            <a:t> </a:t>
          </a:r>
          <a:r>
            <a:rPr lang="tr-TR" sz="1800" b="1" dirty="0" err="1">
              <a:latin typeface="Bahnschrift" panose="020B0502040204020203" pitchFamily="34" charset="0"/>
            </a:rPr>
            <a:t>and</a:t>
          </a:r>
          <a:r>
            <a:rPr lang="tr-TR" sz="1800" b="1" dirty="0">
              <a:latin typeface="Bahnschrift" panose="020B0502040204020203" pitchFamily="34" charset="0"/>
            </a:rPr>
            <a:t> </a:t>
          </a:r>
          <a:r>
            <a:rPr lang="tr-TR" sz="1800" b="1" dirty="0" err="1">
              <a:latin typeface="Bahnschrift" panose="020B0502040204020203" pitchFamily="34" charset="0"/>
            </a:rPr>
            <a:t>Scientific</a:t>
          </a:r>
          <a:r>
            <a:rPr lang="tr-TR" sz="1800" b="1" dirty="0">
              <a:latin typeface="Bahnschrift" panose="020B0502040204020203" pitchFamily="34" charset="0"/>
            </a:rPr>
            <a:t> Knowledge</a:t>
          </a:r>
        </a:p>
      </dgm:t>
    </dgm:pt>
    <dgm:pt modelId="{AD27D3F1-4F27-493A-B47B-A04F9D28DFC1}" type="parTrans" cxnId="{A01DE35B-118E-438E-9AFA-98DDF1A80C51}">
      <dgm:prSet/>
      <dgm:spPr/>
      <dgm:t>
        <a:bodyPr/>
        <a:lstStyle/>
        <a:p>
          <a:endParaRPr lang="tr-TR"/>
        </a:p>
      </dgm:t>
    </dgm:pt>
    <dgm:pt modelId="{3F904AA9-E5E2-476E-A45D-503C9B59D69A}" type="sibTrans" cxnId="{A01DE35B-118E-438E-9AFA-98DDF1A80C51}">
      <dgm:prSet/>
      <dgm:spPr/>
      <dgm:t>
        <a:bodyPr/>
        <a:lstStyle/>
        <a:p>
          <a:endParaRPr lang="tr-TR"/>
        </a:p>
      </dgm:t>
    </dgm:pt>
    <dgm:pt modelId="{FD51D047-9452-45CE-9529-2C219AA298D8}">
      <dgm:prSet phldrT="[Metin]" custT="1"/>
      <dgm:spPr/>
      <dgm:t>
        <a:bodyPr/>
        <a:lstStyle/>
        <a:p>
          <a:r>
            <a:rPr lang="tr-TR" sz="1800" b="1" dirty="0" err="1">
              <a:latin typeface="Bahnschrift" panose="020B0502040204020203" pitchFamily="34" charset="0"/>
            </a:rPr>
            <a:t>Policy</a:t>
          </a:r>
          <a:endParaRPr lang="tr-TR" sz="1800" b="1" dirty="0">
            <a:latin typeface="Bahnschrift" panose="020B0502040204020203" pitchFamily="34" charset="0"/>
          </a:endParaRPr>
        </a:p>
      </dgm:t>
    </dgm:pt>
    <dgm:pt modelId="{5D362D02-548D-4E72-9A02-0350A5993DC7}" type="parTrans" cxnId="{01B8F7AF-4A93-4132-B70D-307BAEC1624C}">
      <dgm:prSet/>
      <dgm:spPr/>
      <dgm:t>
        <a:bodyPr/>
        <a:lstStyle/>
        <a:p>
          <a:endParaRPr lang="tr-TR"/>
        </a:p>
      </dgm:t>
    </dgm:pt>
    <dgm:pt modelId="{135D1507-0A4E-45DA-A799-0EA37DCBD5E8}" type="sibTrans" cxnId="{01B8F7AF-4A93-4132-B70D-307BAEC1624C}">
      <dgm:prSet/>
      <dgm:spPr/>
      <dgm:t>
        <a:bodyPr/>
        <a:lstStyle/>
        <a:p>
          <a:endParaRPr lang="tr-TR"/>
        </a:p>
      </dgm:t>
    </dgm:pt>
    <dgm:pt modelId="{292A5AD0-9D08-4256-B740-954507E590CA}">
      <dgm:prSet phldrT="[Metin]" custT="1"/>
      <dgm:spPr/>
      <dgm:t>
        <a:bodyPr/>
        <a:lstStyle/>
        <a:p>
          <a:r>
            <a:rPr lang="tr-TR" sz="1800" b="1" dirty="0">
              <a:latin typeface="Bahnschrift" panose="020B0502040204020203" pitchFamily="34" charset="0"/>
            </a:rPr>
            <a:t>Market Rules</a:t>
          </a:r>
        </a:p>
      </dgm:t>
    </dgm:pt>
    <dgm:pt modelId="{376F7C61-F351-40C5-B50E-9828E9A76E87}" type="parTrans" cxnId="{AD7D89C2-9F5A-4F0E-B3C8-5B116B4D6C36}">
      <dgm:prSet/>
      <dgm:spPr/>
      <dgm:t>
        <a:bodyPr/>
        <a:lstStyle/>
        <a:p>
          <a:endParaRPr lang="tr-TR"/>
        </a:p>
      </dgm:t>
    </dgm:pt>
    <dgm:pt modelId="{633528C4-B852-44C6-B559-8D28E36D15FB}" type="sibTrans" cxnId="{AD7D89C2-9F5A-4F0E-B3C8-5B116B4D6C36}">
      <dgm:prSet/>
      <dgm:spPr/>
      <dgm:t>
        <a:bodyPr/>
        <a:lstStyle/>
        <a:p>
          <a:endParaRPr lang="tr-TR"/>
        </a:p>
      </dgm:t>
    </dgm:pt>
    <dgm:pt modelId="{DDEF28D6-7B5B-4269-8DB5-8BC242BCABF0}">
      <dgm:prSet custT="1"/>
      <dgm:spPr/>
      <dgm:t>
        <a:bodyPr/>
        <a:lstStyle/>
        <a:p>
          <a:r>
            <a:rPr lang="tr-TR" sz="1800" b="1" dirty="0" err="1">
              <a:latin typeface="Bahnschrift" panose="020B0502040204020203" pitchFamily="34" charset="0"/>
            </a:rPr>
            <a:t>Civil</a:t>
          </a:r>
          <a:r>
            <a:rPr lang="tr-TR" sz="1800" b="1" dirty="0">
              <a:latin typeface="Bahnschrift" panose="020B0502040204020203" pitchFamily="34" charset="0"/>
            </a:rPr>
            <a:t> </a:t>
          </a:r>
          <a:r>
            <a:rPr lang="tr-TR" sz="1800" b="1" dirty="0" err="1">
              <a:latin typeface="Bahnschrift" panose="020B0502040204020203" pitchFamily="34" charset="0"/>
            </a:rPr>
            <a:t>Society</a:t>
          </a:r>
          <a:r>
            <a:rPr lang="tr-TR" sz="1800" b="1" dirty="0">
              <a:latin typeface="Bahnschrift" panose="020B0502040204020203" pitchFamily="34" charset="0"/>
            </a:rPr>
            <a:t> &amp; </a:t>
          </a:r>
          <a:r>
            <a:rPr lang="tr-TR" sz="1800" b="1" dirty="0" err="1">
              <a:latin typeface="Bahnschrift" panose="020B0502040204020203" pitchFamily="34" charset="0"/>
            </a:rPr>
            <a:t>Consumers</a:t>
          </a:r>
          <a:endParaRPr lang="tr-TR" sz="1800" b="1" dirty="0">
            <a:latin typeface="Bahnschrift" panose="020B0502040204020203" pitchFamily="34" charset="0"/>
          </a:endParaRPr>
        </a:p>
      </dgm:t>
    </dgm:pt>
    <dgm:pt modelId="{63805542-1912-4B13-9D3A-ABB7BC9C0610}" type="parTrans" cxnId="{55AE933F-E193-4864-890F-A9A69476D14E}">
      <dgm:prSet/>
      <dgm:spPr/>
      <dgm:t>
        <a:bodyPr/>
        <a:lstStyle/>
        <a:p>
          <a:endParaRPr lang="tr-TR"/>
        </a:p>
      </dgm:t>
    </dgm:pt>
    <dgm:pt modelId="{F4257B32-37ED-4E4B-84F7-26A67D6AC660}" type="sibTrans" cxnId="{55AE933F-E193-4864-890F-A9A69476D14E}">
      <dgm:prSet/>
      <dgm:spPr/>
      <dgm:t>
        <a:bodyPr/>
        <a:lstStyle/>
        <a:p>
          <a:endParaRPr lang="tr-TR"/>
        </a:p>
      </dgm:t>
    </dgm:pt>
    <dgm:pt modelId="{44221003-2CD6-4A6E-83EF-65F36EFC5C74}">
      <dgm:prSet custT="1"/>
      <dgm:spPr/>
      <dgm:t>
        <a:bodyPr/>
        <a:lstStyle/>
        <a:p>
          <a:r>
            <a:rPr lang="tr-TR" sz="1600" b="1" dirty="0" err="1">
              <a:latin typeface="Bahnschrift" panose="020B0502040204020203" pitchFamily="34" charset="0"/>
            </a:rPr>
            <a:t>Infrastructure</a:t>
          </a:r>
          <a:endParaRPr lang="tr-TR" sz="1600" b="1" dirty="0">
            <a:latin typeface="Bahnschrift" panose="020B0502040204020203" pitchFamily="34" charset="0"/>
          </a:endParaRPr>
        </a:p>
      </dgm:t>
    </dgm:pt>
    <dgm:pt modelId="{3BFBF90B-2838-4C82-B9AE-D82C8FB6B87A}" type="parTrans" cxnId="{E012E99C-E639-4D04-B3F2-205E2086FD7B}">
      <dgm:prSet/>
      <dgm:spPr/>
      <dgm:t>
        <a:bodyPr/>
        <a:lstStyle/>
        <a:p>
          <a:endParaRPr lang="tr-TR"/>
        </a:p>
      </dgm:t>
    </dgm:pt>
    <dgm:pt modelId="{B48C53B5-CA30-49A5-B53D-642A8804D41E}" type="sibTrans" cxnId="{E012E99C-E639-4D04-B3F2-205E2086FD7B}">
      <dgm:prSet/>
      <dgm:spPr/>
      <dgm:t>
        <a:bodyPr/>
        <a:lstStyle/>
        <a:p>
          <a:endParaRPr lang="tr-TR"/>
        </a:p>
      </dgm:t>
    </dgm:pt>
    <dgm:pt modelId="{50213FD4-AAB1-4DD5-9EE7-B67DE756D583}">
      <dgm:prSet custT="1"/>
      <dgm:spPr/>
      <dgm:t>
        <a:bodyPr/>
        <a:lstStyle/>
        <a:p>
          <a:r>
            <a:rPr lang="tr-TR" sz="1800" b="1" dirty="0" err="1">
              <a:latin typeface="Bahnschrift" panose="020B0502040204020203" pitchFamily="34" charset="0"/>
            </a:rPr>
            <a:t>Industrial</a:t>
          </a:r>
          <a:r>
            <a:rPr lang="tr-TR" sz="1800" b="1" dirty="0">
              <a:latin typeface="Bahnschrift" panose="020B0502040204020203" pitchFamily="34" charset="0"/>
            </a:rPr>
            <a:t> Networks</a:t>
          </a:r>
        </a:p>
      </dgm:t>
    </dgm:pt>
    <dgm:pt modelId="{F171D0B0-B7D5-4F77-AF7A-7F477713D5E3}" type="parTrans" cxnId="{210B5ACF-7949-494E-8484-BC4B06F57D3B}">
      <dgm:prSet/>
      <dgm:spPr/>
      <dgm:t>
        <a:bodyPr/>
        <a:lstStyle/>
        <a:p>
          <a:endParaRPr lang="tr-TR"/>
        </a:p>
      </dgm:t>
    </dgm:pt>
    <dgm:pt modelId="{74D6D6B4-DDF0-431F-BEB2-A6DB5759A9AF}" type="sibTrans" cxnId="{210B5ACF-7949-494E-8484-BC4B06F57D3B}">
      <dgm:prSet/>
      <dgm:spPr/>
      <dgm:t>
        <a:bodyPr/>
        <a:lstStyle/>
        <a:p>
          <a:endParaRPr lang="tr-TR"/>
        </a:p>
      </dgm:t>
    </dgm:pt>
    <dgm:pt modelId="{A4BE1A83-6EEB-4EF0-B00A-709D7C0359DB}">
      <dgm:prSet custT="1"/>
      <dgm:spPr/>
      <dgm:t>
        <a:bodyPr/>
        <a:lstStyle/>
        <a:p>
          <a:r>
            <a:rPr lang="tr-TR" sz="1800" b="1" dirty="0" err="1">
              <a:latin typeface="Bahnschrift" panose="020B0502040204020203" pitchFamily="34" charset="0"/>
            </a:rPr>
            <a:t>Cultural</a:t>
          </a:r>
          <a:r>
            <a:rPr lang="tr-TR" sz="1800" b="1" dirty="0">
              <a:latin typeface="Bahnschrift" panose="020B0502040204020203" pitchFamily="34" charset="0"/>
            </a:rPr>
            <a:t> </a:t>
          </a:r>
          <a:r>
            <a:rPr lang="tr-TR" sz="1800" b="1" dirty="0" err="1">
              <a:latin typeface="Bahnschrift" panose="020B0502040204020203" pitchFamily="34" charset="0"/>
            </a:rPr>
            <a:t>Symbolism</a:t>
          </a:r>
          <a:r>
            <a:rPr lang="tr-TR" sz="1800" b="1" dirty="0">
              <a:latin typeface="Bahnschrift" panose="020B0502040204020203" pitchFamily="34" charset="0"/>
            </a:rPr>
            <a:t>  of </a:t>
          </a:r>
          <a:r>
            <a:rPr lang="tr-TR" sz="1800" b="1" dirty="0" err="1">
              <a:latin typeface="Bahnschrift" panose="020B0502040204020203" pitchFamily="34" charset="0"/>
            </a:rPr>
            <a:t>Cars</a:t>
          </a:r>
          <a:endParaRPr lang="tr-TR" sz="1800" b="1" dirty="0">
            <a:latin typeface="Bahnschrift" panose="020B0502040204020203" pitchFamily="34" charset="0"/>
          </a:endParaRPr>
        </a:p>
      </dgm:t>
    </dgm:pt>
    <dgm:pt modelId="{59F18D10-1D94-40DC-B5D5-B724AF77694B}" type="parTrans" cxnId="{BB7C7E75-3C15-4934-8689-CDE4E71535DC}">
      <dgm:prSet/>
      <dgm:spPr/>
      <dgm:t>
        <a:bodyPr/>
        <a:lstStyle/>
        <a:p>
          <a:endParaRPr lang="tr-TR"/>
        </a:p>
      </dgm:t>
    </dgm:pt>
    <dgm:pt modelId="{746B0BCD-BF34-4FDC-A6BC-31B5E0906C05}" type="sibTrans" cxnId="{BB7C7E75-3C15-4934-8689-CDE4E71535DC}">
      <dgm:prSet/>
      <dgm:spPr/>
      <dgm:t>
        <a:bodyPr/>
        <a:lstStyle/>
        <a:p>
          <a:endParaRPr lang="tr-TR"/>
        </a:p>
      </dgm:t>
    </dgm:pt>
    <dgm:pt modelId="{4A500401-8696-4E2D-AE2C-5B64E4F138C5}" type="pres">
      <dgm:prSet presAssocID="{76108AA0-35AA-44D5-9F95-B9C127812A43}" presName="compositeShape" presStyleCnt="0">
        <dgm:presLayoutVars>
          <dgm:chMax val="7"/>
          <dgm:dir/>
          <dgm:resizeHandles val="exact"/>
        </dgm:presLayoutVars>
      </dgm:prSet>
      <dgm:spPr/>
    </dgm:pt>
    <dgm:pt modelId="{A9FB5CAC-64DE-41B4-9F84-0A0681868228}" type="pres">
      <dgm:prSet presAssocID="{76108AA0-35AA-44D5-9F95-B9C127812A43}" presName="wedge1" presStyleLbl="node1" presStyleIdx="0" presStyleCnt="7" custLinFactNeighborX="-2426" custLinFactNeighborY="5782"/>
      <dgm:spPr/>
    </dgm:pt>
    <dgm:pt modelId="{070C9E70-1EAF-4D4D-977A-FD5AE7F1AA5F}" type="pres">
      <dgm:prSet presAssocID="{76108AA0-35AA-44D5-9F95-B9C127812A43}" presName="wedge1Tx" presStyleLbl="node1" presStyleIdx="0" presStyleCnt="7">
        <dgm:presLayoutVars>
          <dgm:chMax val="0"/>
          <dgm:chPref val="0"/>
          <dgm:bulletEnabled val="1"/>
        </dgm:presLayoutVars>
      </dgm:prSet>
      <dgm:spPr/>
    </dgm:pt>
    <dgm:pt modelId="{5769A38C-D1DE-46DA-B175-144BF3A3747D}" type="pres">
      <dgm:prSet presAssocID="{76108AA0-35AA-44D5-9F95-B9C127812A43}" presName="wedge2" presStyleLbl="node1" presStyleIdx="1" presStyleCnt="7"/>
      <dgm:spPr/>
    </dgm:pt>
    <dgm:pt modelId="{A059F60D-EDBC-4DF2-A652-5805D246864D}" type="pres">
      <dgm:prSet presAssocID="{76108AA0-35AA-44D5-9F95-B9C127812A43}" presName="wedge2Tx" presStyleLbl="node1" presStyleIdx="1" presStyleCnt="7">
        <dgm:presLayoutVars>
          <dgm:chMax val="0"/>
          <dgm:chPref val="0"/>
          <dgm:bulletEnabled val="1"/>
        </dgm:presLayoutVars>
      </dgm:prSet>
      <dgm:spPr/>
    </dgm:pt>
    <dgm:pt modelId="{9A06721B-8C72-41BF-AE88-DCA887982781}" type="pres">
      <dgm:prSet presAssocID="{76108AA0-35AA-44D5-9F95-B9C127812A43}" presName="wedge3" presStyleLbl="node1" presStyleIdx="2" presStyleCnt="7"/>
      <dgm:spPr/>
    </dgm:pt>
    <dgm:pt modelId="{69529B38-DBD0-4D4C-8647-1FD5993D7E7D}" type="pres">
      <dgm:prSet presAssocID="{76108AA0-35AA-44D5-9F95-B9C127812A43}" presName="wedge3Tx" presStyleLbl="node1" presStyleIdx="2" presStyleCnt="7">
        <dgm:presLayoutVars>
          <dgm:chMax val="0"/>
          <dgm:chPref val="0"/>
          <dgm:bulletEnabled val="1"/>
        </dgm:presLayoutVars>
      </dgm:prSet>
      <dgm:spPr/>
    </dgm:pt>
    <dgm:pt modelId="{30D61B49-D777-4925-B879-5E36DD4B8EA5}" type="pres">
      <dgm:prSet presAssocID="{76108AA0-35AA-44D5-9F95-B9C127812A43}" presName="wedge4" presStyleLbl="node1" presStyleIdx="3" presStyleCnt="7"/>
      <dgm:spPr/>
    </dgm:pt>
    <dgm:pt modelId="{81DD94AC-019E-4B4E-AECE-1082C0C09518}" type="pres">
      <dgm:prSet presAssocID="{76108AA0-35AA-44D5-9F95-B9C127812A43}" presName="wedge4Tx" presStyleLbl="node1" presStyleIdx="3" presStyleCnt="7">
        <dgm:presLayoutVars>
          <dgm:chMax val="0"/>
          <dgm:chPref val="0"/>
          <dgm:bulletEnabled val="1"/>
        </dgm:presLayoutVars>
      </dgm:prSet>
      <dgm:spPr/>
    </dgm:pt>
    <dgm:pt modelId="{49DA6AFF-842F-4E16-B3D6-ECA1DBB0F7BB}" type="pres">
      <dgm:prSet presAssocID="{76108AA0-35AA-44D5-9F95-B9C127812A43}" presName="wedge5" presStyleLbl="node1" presStyleIdx="4" presStyleCnt="7"/>
      <dgm:spPr/>
    </dgm:pt>
    <dgm:pt modelId="{395E279C-B792-4267-BDCE-F597AB73002E}" type="pres">
      <dgm:prSet presAssocID="{76108AA0-35AA-44D5-9F95-B9C127812A43}" presName="wedge5Tx" presStyleLbl="node1" presStyleIdx="4" presStyleCnt="7">
        <dgm:presLayoutVars>
          <dgm:chMax val="0"/>
          <dgm:chPref val="0"/>
          <dgm:bulletEnabled val="1"/>
        </dgm:presLayoutVars>
      </dgm:prSet>
      <dgm:spPr/>
    </dgm:pt>
    <dgm:pt modelId="{EC159A12-682A-4506-97D0-18E3DF070C63}" type="pres">
      <dgm:prSet presAssocID="{76108AA0-35AA-44D5-9F95-B9C127812A43}" presName="wedge6" presStyleLbl="node1" presStyleIdx="5" presStyleCnt="7"/>
      <dgm:spPr/>
    </dgm:pt>
    <dgm:pt modelId="{BB6C7C6B-ADCD-4791-8837-60104A72FDA7}" type="pres">
      <dgm:prSet presAssocID="{76108AA0-35AA-44D5-9F95-B9C127812A43}" presName="wedge6Tx" presStyleLbl="node1" presStyleIdx="5" presStyleCnt="7">
        <dgm:presLayoutVars>
          <dgm:chMax val="0"/>
          <dgm:chPref val="0"/>
          <dgm:bulletEnabled val="1"/>
        </dgm:presLayoutVars>
      </dgm:prSet>
      <dgm:spPr/>
    </dgm:pt>
    <dgm:pt modelId="{ED10F8E9-4940-41D5-981C-045CC2981DD7}" type="pres">
      <dgm:prSet presAssocID="{76108AA0-35AA-44D5-9F95-B9C127812A43}" presName="wedge7" presStyleLbl="node1" presStyleIdx="6" presStyleCnt="7"/>
      <dgm:spPr/>
    </dgm:pt>
    <dgm:pt modelId="{6F737A1A-6894-426F-9A4B-B64D70AD04A6}" type="pres">
      <dgm:prSet presAssocID="{76108AA0-35AA-44D5-9F95-B9C127812A43}" presName="wedge7Tx" presStyleLbl="node1" presStyleIdx="6" presStyleCnt="7">
        <dgm:presLayoutVars>
          <dgm:chMax val="0"/>
          <dgm:chPref val="0"/>
          <dgm:bulletEnabled val="1"/>
        </dgm:presLayoutVars>
      </dgm:prSet>
      <dgm:spPr/>
    </dgm:pt>
  </dgm:ptLst>
  <dgm:cxnLst>
    <dgm:cxn modelId="{CF03C116-6040-4BED-9789-37C7937BDB26}" type="presOf" srcId="{76108AA0-35AA-44D5-9F95-B9C127812A43}" destId="{4A500401-8696-4E2D-AE2C-5B64E4F138C5}" srcOrd="0" destOrd="0" presId="urn:microsoft.com/office/officeart/2005/8/layout/chart3"/>
    <dgm:cxn modelId="{57722B1A-DE0B-4268-8104-B9C229106C52}" type="presOf" srcId="{44221003-2CD6-4A6E-83EF-65F36EFC5C74}" destId="{395E279C-B792-4267-BDCE-F597AB73002E}" srcOrd="1" destOrd="0" presId="urn:microsoft.com/office/officeart/2005/8/layout/chart3"/>
    <dgm:cxn modelId="{013B7B2A-97F2-4520-BA6F-8869C90D32A6}" type="presOf" srcId="{44221003-2CD6-4A6E-83EF-65F36EFC5C74}" destId="{49DA6AFF-842F-4E16-B3D6-ECA1DBB0F7BB}" srcOrd="0" destOrd="0" presId="urn:microsoft.com/office/officeart/2005/8/layout/chart3"/>
    <dgm:cxn modelId="{9F85F02A-BAF6-4901-B613-4A6F2614249C}" type="presOf" srcId="{DDEF28D6-7B5B-4269-8DB5-8BC242BCABF0}" destId="{30D61B49-D777-4925-B879-5E36DD4B8EA5}" srcOrd="0" destOrd="0" presId="urn:microsoft.com/office/officeart/2005/8/layout/chart3"/>
    <dgm:cxn modelId="{55AE933F-E193-4864-890F-A9A69476D14E}" srcId="{76108AA0-35AA-44D5-9F95-B9C127812A43}" destId="{DDEF28D6-7B5B-4269-8DB5-8BC242BCABF0}" srcOrd="3" destOrd="0" parTransId="{63805542-1912-4B13-9D3A-ABB7BC9C0610}" sibTransId="{F4257B32-37ED-4E4B-84F7-26A67D6AC660}"/>
    <dgm:cxn modelId="{A01DE35B-118E-438E-9AFA-98DDF1A80C51}" srcId="{76108AA0-35AA-44D5-9F95-B9C127812A43}" destId="{F897C6B1-6A8C-409A-91C0-BF6512B71D5C}" srcOrd="0" destOrd="0" parTransId="{AD27D3F1-4F27-493A-B47B-A04F9D28DFC1}" sibTransId="{3F904AA9-E5E2-476E-A45D-503C9B59D69A}"/>
    <dgm:cxn modelId="{D9B52C43-4E5E-4373-899F-7555DA42B6BD}" type="presOf" srcId="{F897C6B1-6A8C-409A-91C0-BF6512B71D5C}" destId="{070C9E70-1EAF-4D4D-977A-FD5AE7F1AA5F}" srcOrd="1" destOrd="0" presId="urn:microsoft.com/office/officeart/2005/8/layout/chart3"/>
    <dgm:cxn modelId="{54686169-C42C-4BF7-B21F-C6B4C1C0BCA7}" type="presOf" srcId="{292A5AD0-9D08-4256-B740-954507E590CA}" destId="{69529B38-DBD0-4D4C-8647-1FD5993D7E7D}" srcOrd="1" destOrd="0" presId="urn:microsoft.com/office/officeart/2005/8/layout/chart3"/>
    <dgm:cxn modelId="{CE288A49-69FD-48CD-9E61-DD7A332DACD9}" type="presOf" srcId="{50213FD4-AAB1-4DD5-9EE7-B67DE756D583}" destId="{BB6C7C6B-ADCD-4791-8837-60104A72FDA7}" srcOrd="1" destOrd="0" presId="urn:microsoft.com/office/officeart/2005/8/layout/chart3"/>
    <dgm:cxn modelId="{E2F4994C-B65D-492C-A9AD-98F3E5928E5C}" type="presOf" srcId="{DDEF28D6-7B5B-4269-8DB5-8BC242BCABF0}" destId="{81DD94AC-019E-4B4E-AECE-1082C0C09518}" srcOrd="1" destOrd="0" presId="urn:microsoft.com/office/officeart/2005/8/layout/chart3"/>
    <dgm:cxn modelId="{B7CB8650-C068-40A4-8FA2-5E01EAE19C89}" type="presOf" srcId="{A4BE1A83-6EEB-4EF0-B00A-709D7C0359DB}" destId="{6F737A1A-6894-426F-9A4B-B64D70AD04A6}" srcOrd="1" destOrd="0" presId="urn:microsoft.com/office/officeart/2005/8/layout/chart3"/>
    <dgm:cxn modelId="{972BD874-3939-4B28-9B41-6DE3BF32DFA8}" type="presOf" srcId="{50213FD4-AAB1-4DD5-9EE7-B67DE756D583}" destId="{EC159A12-682A-4506-97D0-18E3DF070C63}" srcOrd="0" destOrd="0" presId="urn:microsoft.com/office/officeart/2005/8/layout/chart3"/>
    <dgm:cxn modelId="{BB7C7E75-3C15-4934-8689-CDE4E71535DC}" srcId="{76108AA0-35AA-44D5-9F95-B9C127812A43}" destId="{A4BE1A83-6EEB-4EF0-B00A-709D7C0359DB}" srcOrd="6" destOrd="0" parTransId="{59F18D10-1D94-40DC-B5D5-B724AF77694B}" sibTransId="{746B0BCD-BF34-4FDC-A6BC-31B5E0906C05}"/>
    <dgm:cxn modelId="{355DB67B-C9E9-409B-9F60-F763F5A76422}" type="presOf" srcId="{A4BE1A83-6EEB-4EF0-B00A-709D7C0359DB}" destId="{ED10F8E9-4940-41D5-981C-045CC2981DD7}" srcOrd="0" destOrd="0" presId="urn:microsoft.com/office/officeart/2005/8/layout/chart3"/>
    <dgm:cxn modelId="{F4B68B7C-572A-43D7-8128-738D1E31859D}" type="presOf" srcId="{FD51D047-9452-45CE-9529-2C219AA298D8}" destId="{5769A38C-D1DE-46DA-B175-144BF3A3747D}" srcOrd="0" destOrd="0" presId="urn:microsoft.com/office/officeart/2005/8/layout/chart3"/>
    <dgm:cxn modelId="{E012E99C-E639-4D04-B3F2-205E2086FD7B}" srcId="{76108AA0-35AA-44D5-9F95-B9C127812A43}" destId="{44221003-2CD6-4A6E-83EF-65F36EFC5C74}" srcOrd="4" destOrd="0" parTransId="{3BFBF90B-2838-4C82-B9AE-D82C8FB6B87A}" sibTransId="{B48C53B5-CA30-49A5-B53D-642A8804D41E}"/>
    <dgm:cxn modelId="{01B8F7AF-4A93-4132-B70D-307BAEC1624C}" srcId="{76108AA0-35AA-44D5-9F95-B9C127812A43}" destId="{FD51D047-9452-45CE-9529-2C219AA298D8}" srcOrd="1" destOrd="0" parTransId="{5D362D02-548D-4E72-9A02-0350A5993DC7}" sibTransId="{135D1507-0A4E-45DA-A799-0EA37DCBD5E8}"/>
    <dgm:cxn modelId="{A3357FB4-3F48-4A82-953C-6013CB79D6FE}" type="presOf" srcId="{F897C6B1-6A8C-409A-91C0-BF6512B71D5C}" destId="{A9FB5CAC-64DE-41B4-9F84-0A0681868228}" srcOrd="0" destOrd="0" presId="urn:microsoft.com/office/officeart/2005/8/layout/chart3"/>
    <dgm:cxn modelId="{13076BBF-0B72-421C-BFFE-8C9F7932936C}" type="presOf" srcId="{292A5AD0-9D08-4256-B740-954507E590CA}" destId="{9A06721B-8C72-41BF-AE88-DCA887982781}" srcOrd="0" destOrd="0" presId="urn:microsoft.com/office/officeart/2005/8/layout/chart3"/>
    <dgm:cxn modelId="{AD7D89C2-9F5A-4F0E-B3C8-5B116B4D6C36}" srcId="{76108AA0-35AA-44D5-9F95-B9C127812A43}" destId="{292A5AD0-9D08-4256-B740-954507E590CA}" srcOrd="2" destOrd="0" parTransId="{376F7C61-F351-40C5-B50E-9828E9A76E87}" sibTransId="{633528C4-B852-44C6-B559-8D28E36D15FB}"/>
    <dgm:cxn modelId="{210B5ACF-7949-494E-8484-BC4B06F57D3B}" srcId="{76108AA0-35AA-44D5-9F95-B9C127812A43}" destId="{50213FD4-AAB1-4DD5-9EE7-B67DE756D583}" srcOrd="5" destOrd="0" parTransId="{F171D0B0-B7D5-4F77-AF7A-7F477713D5E3}" sibTransId="{74D6D6B4-DDF0-431F-BEB2-A6DB5759A9AF}"/>
    <dgm:cxn modelId="{C92C65E9-0F04-47EE-81E4-1D60A11F7DBB}" type="presOf" srcId="{FD51D047-9452-45CE-9529-2C219AA298D8}" destId="{A059F60D-EDBC-4DF2-A652-5805D246864D}" srcOrd="1" destOrd="0" presId="urn:microsoft.com/office/officeart/2005/8/layout/chart3"/>
    <dgm:cxn modelId="{FA6D9838-37BC-4493-93F2-0A09B6E5D0AC}" type="presParOf" srcId="{4A500401-8696-4E2D-AE2C-5B64E4F138C5}" destId="{A9FB5CAC-64DE-41B4-9F84-0A0681868228}" srcOrd="0" destOrd="0" presId="urn:microsoft.com/office/officeart/2005/8/layout/chart3"/>
    <dgm:cxn modelId="{66ABC82D-562C-472C-AE18-6C84C043ABC6}" type="presParOf" srcId="{4A500401-8696-4E2D-AE2C-5B64E4F138C5}" destId="{070C9E70-1EAF-4D4D-977A-FD5AE7F1AA5F}" srcOrd="1" destOrd="0" presId="urn:microsoft.com/office/officeart/2005/8/layout/chart3"/>
    <dgm:cxn modelId="{71D15385-DA75-4A18-B872-2D8F72B75707}" type="presParOf" srcId="{4A500401-8696-4E2D-AE2C-5B64E4F138C5}" destId="{5769A38C-D1DE-46DA-B175-144BF3A3747D}" srcOrd="2" destOrd="0" presId="urn:microsoft.com/office/officeart/2005/8/layout/chart3"/>
    <dgm:cxn modelId="{8401BC7C-543B-4EE3-B5FF-F3644F4E914E}" type="presParOf" srcId="{4A500401-8696-4E2D-AE2C-5B64E4F138C5}" destId="{A059F60D-EDBC-4DF2-A652-5805D246864D}" srcOrd="3" destOrd="0" presId="urn:microsoft.com/office/officeart/2005/8/layout/chart3"/>
    <dgm:cxn modelId="{6486716F-CDCD-4A49-8729-726E15BBBFA8}" type="presParOf" srcId="{4A500401-8696-4E2D-AE2C-5B64E4F138C5}" destId="{9A06721B-8C72-41BF-AE88-DCA887982781}" srcOrd="4" destOrd="0" presId="urn:microsoft.com/office/officeart/2005/8/layout/chart3"/>
    <dgm:cxn modelId="{BD17C4AA-55BB-47DC-8CCF-7870EA6F3F7E}" type="presParOf" srcId="{4A500401-8696-4E2D-AE2C-5B64E4F138C5}" destId="{69529B38-DBD0-4D4C-8647-1FD5993D7E7D}" srcOrd="5" destOrd="0" presId="urn:microsoft.com/office/officeart/2005/8/layout/chart3"/>
    <dgm:cxn modelId="{AA2AE551-FC38-480E-8E4D-CEDA62FE1BB7}" type="presParOf" srcId="{4A500401-8696-4E2D-AE2C-5B64E4F138C5}" destId="{30D61B49-D777-4925-B879-5E36DD4B8EA5}" srcOrd="6" destOrd="0" presId="urn:microsoft.com/office/officeart/2005/8/layout/chart3"/>
    <dgm:cxn modelId="{3F0385D9-8B9B-4C02-835F-5DF697C63F5C}" type="presParOf" srcId="{4A500401-8696-4E2D-AE2C-5B64E4F138C5}" destId="{81DD94AC-019E-4B4E-AECE-1082C0C09518}" srcOrd="7" destOrd="0" presId="urn:microsoft.com/office/officeart/2005/8/layout/chart3"/>
    <dgm:cxn modelId="{8B197129-C9FD-4CD0-85DF-62AA3CA6C799}" type="presParOf" srcId="{4A500401-8696-4E2D-AE2C-5B64E4F138C5}" destId="{49DA6AFF-842F-4E16-B3D6-ECA1DBB0F7BB}" srcOrd="8" destOrd="0" presId="urn:microsoft.com/office/officeart/2005/8/layout/chart3"/>
    <dgm:cxn modelId="{B97E53D3-1D1D-440A-80C8-4B5E96D0C4B4}" type="presParOf" srcId="{4A500401-8696-4E2D-AE2C-5B64E4F138C5}" destId="{395E279C-B792-4267-BDCE-F597AB73002E}" srcOrd="9" destOrd="0" presId="urn:microsoft.com/office/officeart/2005/8/layout/chart3"/>
    <dgm:cxn modelId="{32E29409-8B84-4641-9C7F-A7C5D01FFE22}" type="presParOf" srcId="{4A500401-8696-4E2D-AE2C-5B64E4F138C5}" destId="{EC159A12-682A-4506-97D0-18E3DF070C63}" srcOrd="10" destOrd="0" presId="urn:microsoft.com/office/officeart/2005/8/layout/chart3"/>
    <dgm:cxn modelId="{24D45162-3C91-4D01-9330-A0CAEFAF57BF}" type="presParOf" srcId="{4A500401-8696-4E2D-AE2C-5B64E4F138C5}" destId="{BB6C7C6B-ADCD-4791-8837-60104A72FDA7}" srcOrd="11" destOrd="0" presId="urn:microsoft.com/office/officeart/2005/8/layout/chart3"/>
    <dgm:cxn modelId="{5F1EA628-A6FE-4D47-91B5-C63FD8FD752B}" type="presParOf" srcId="{4A500401-8696-4E2D-AE2C-5B64E4F138C5}" destId="{ED10F8E9-4940-41D5-981C-045CC2981DD7}" srcOrd="12" destOrd="0" presId="urn:microsoft.com/office/officeart/2005/8/layout/chart3"/>
    <dgm:cxn modelId="{D9651F1F-12E9-4610-98EB-3A568F17B30B}" type="presParOf" srcId="{4A500401-8696-4E2D-AE2C-5B64E4F138C5}" destId="{6F737A1A-6894-426F-9A4B-B64D70AD04A6}" srcOrd="13"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1053CC-0071-452E-9674-6AA0917801FA}" type="doc">
      <dgm:prSet loTypeId="urn:microsoft.com/office/officeart/2005/8/layout/pyramid2" loCatId="list" qsTypeId="urn:microsoft.com/office/officeart/2005/8/quickstyle/3d2" qsCatId="3D" csTypeId="urn:microsoft.com/office/officeart/2005/8/colors/accent0_1" csCatId="mainScheme" phldr="1"/>
      <dgm:spPr/>
      <dgm:t>
        <a:bodyPr/>
        <a:lstStyle/>
        <a:p>
          <a:endParaRPr lang="tr-TR"/>
        </a:p>
      </dgm:t>
    </dgm:pt>
    <dgm:pt modelId="{79FFED73-7DCF-4741-9E80-8C384CE7547E}">
      <dgm:prSet phldrT="[Metin]" custT="1"/>
      <dgm:spPr/>
      <dgm:t>
        <a:bodyPr/>
        <a:lstStyle/>
        <a:p>
          <a:r>
            <a:rPr lang="tr-TR" sz="1800" b="1" dirty="0" err="1">
              <a:latin typeface="Bahnschrift" panose="020B0502040204020203" pitchFamily="34" charset="0"/>
            </a:rPr>
            <a:t>Society</a:t>
          </a:r>
          <a:r>
            <a:rPr lang="tr-TR" sz="1800" b="1" dirty="0">
              <a:latin typeface="Bahnschrift" panose="020B0502040204020203" pitchFamily="34" charset="0"/>
            </a:rPr>
            <a:t>: </a:t>
          </a:r>
          <a:r>
            <a:rPr lang="en-US" sz="1800" dirty="0">
              <a:latin typeface="Bahnschrift" panose="020B0502040204020203" pitchFamily="34" charset="0"/>
            </a:rPr>
            <a:t>Laws, regulation and culture </a:t>
          </a:r>
          <a:endParaRPr lang="tr-TR" sz="1800" b="1" dirty="0">
            <a:latin typeface="Bahnschrift" panose="020B0502040204020203" pitchFamily="34" charset="0"/>
          </a:endParaRPr>
        </a:p>
      </dgm:t>
    </dgm:pt>
    <dgm:pt modelId="{0003E025-00D6-41F7-B6A0-01EA69436093}" type="parTrans" cxnId="{F114C6C4-5CF2-4626-8661-574EDBAB2FA4}">
      <dgm:prSet/>
      <dgm:spPr/>
      <dgm:t>
        <a:bodyPr/>
        <a:lstStyle/>
        <a:p>
          <a:endParaRPr lang="tr-TR"/>
        </a:p>
      </dgm:t>
    </dgm:pt>
    <dgm:pt modelId="{4BC2CACF-80CE-45C9-942D-83680BA681BF}" type="sibTrans" cxnId="{F114C6C4-5CF2-4626-8661-574EDBAB2FA4}">
      <dgm:prSet/>
      <dgm:spPr/>
      <dgm:t>
        <a:bodyPr/>
        <a:lstStyle/>
        <a:p>
          <a:endParaRPr lang="tr-TR"/>
        </a:p>
      </dgm:t>
    </dgm:pt>
    <dgm:pt modelId="{7F712A37-922B-4E8E-9F07-F69CBDDE6802}">
      <dgm:prSet phldrT="[Metin]" custT="1"/>
      <dgm:spPr/>
      <dgm:t>
        <a:bodyPr/>
        <a:lstStyle/>
        <a:p>
          <a:r>
            <a:rPr lang="tr-TR" sz="1800" b="1" dirty="0" err="1">
              <a:latin typeface="Bahnschrift" panose="020B0502040204020203" pitchFamily="34" charset="0"/>
            </a:rPr>
            <a:t>Organization</a:t>
          </a:r>
          <a:endParaRPr lang="tr-TR" sz="1800" b="1" dirty="0">
            <a:latin typeface="Bahnschrift" panose="020B0502040204020203" pitchFamily="34" charset="0"/>
          </a:endParaRPr>
        </a:p>
      </dgm:t>
    </dgm:pt>
    <dgm:pt modelId="{8EC6EEDA-052D-4F5D-82A9-0EBC07DCDF26}" type="parTrans" cxnId="{0E2B24A5-F763-4335-BDA1-C6DF03914104}">
      <dgm:prSet/>
      <dgm:spPr/>
      <dgm:t>
        <a:bodyPr/>
        <a:lstStyle/>
        <a:p>
          <a:endParaRPr lang="tr-TR"/>
        </a:p>
      </dgm:t>
    </dgm:pt>
    <dgm:pt modelId="{9AB149A7-4FA6-4BF9-AAC3-488A956A4C8D}" type="sibTrans" cxnId="{0E2B24A5-F763-4335-BDA1-C6DF03914104}">
      <dgm:prSet/>
      <dgm:spPr/>
      <dgm:t>
        <a:bodyPr/>
        <a:lstStyle/>
        <a:p>
          <a:endParaRPr lang="tr-TR"/>
        </a:p>
      </dgm:t>
    </dgm:pt>
    <dgm:pt modelId="{C3111367-8B1C-468B-B821-BD4B029027B9}">
      <dgm:prSet phldrT="[Metin]" custT="1"/>
      <dgm:spPr/>
      <dgm:t>
        <a:bodyPr/>
        <a:lstStyle/>
        <a:p>
          <a:r>
            <a:rPr lang="tr-TR" sz="1800" b="1" dirty="0">
              <a:latin typeface="Bahnschrift" panose="020B0502040204020203" pitchFamily="34" charset="0"/>
            </a:rPr>
            <a:t>Business </a:t>
          </a:r>
          <a:r>
            <a:rPr lang="tr-TR" sz="1800" b="1" dirty="0" err="1">
              <a:latin typeface="Bahnschrift" panose="020B0502040204020203" pitchFamily="34" charset="0"/>
            </a:rPr>
            <a:t>Process</a:t>
          </a:r>
          <a:endParaRPr lang="tr-TR" sz="1800" b="1" dirty="0">
            <a:latin typeface="Bahnschrift" panose="020B0502040204020203" pitchFamily="34" charset="0"/>
          </a:endParaRPr>
        </a:p>
      </dgm:t>
    </dgm:pt>
    <dgm:pt modelId="{D8E7E45C-7966-427E-822F-E357DA0AB4F6}" type="parTrans" cxnId="{B2B3F75B-FBD0-437B-8590-0AFF62D1DD5B}">
      <dgm:prSet/>
      <dgm:spPr/>
      <dgm:t>
        <a:bodyPr/>
        <a:lstStyle/>
        <a:p>
          <a:endParaRPr lang="tr-TR"/>
        </a:p>
      </dgm:t>
    </dgm:pt>
    <dgm:pt modelId="{77F16F15-ACFA-4717-BFB0-A0032B904554}" type="sibTrans" cxnId="{B2B3F75B-FBD0-437B-8590-0AFF62D1DD5B}">
      <dgm:prSet/>
      <dgm:spPr/>
      <dgm:t>
        <a:bodyPr/>
        <a:lstStyle/>
        <a:p>
          <a:endParaRPr lang="tr-TR"/>
        </a:p>
      </dgm:t>
    </dgm:pt>
    <dgm:pt modelId="{C01574C8-BEF8-4D3C-A305-170C50117D09}">
      <dgm:prSet custT="1"/>
      <dgm:spPr/>
      <dgm:t>
        <a:bodyPr/>
        <a:lstStyle/>
        <a:p>
          <a:r>
            <a:rPr lang="tr-TR" sz="1800" b="1" dirty="0">
              <a:latin typeface="Bahnschrift" panose="020B0502040204020203" pitchFamily="34" charset="0"/>
            </a:rPr>
            <a:t>Application </a:t>
          </a:r>
          <a:r>
            <a:rPr lang="tr-TR" sz="1800" b="1" dirty="0" err="1">
              <a:latin typeface="Bahnschrift" panose="020B0502040204020203" pitchFamily="34" charset="0"/>
            </a:rPr>
            <a:t>System</a:t>
          </a:r>
          <a:endParaRPr lang="tr-TR" sz="1800" b="1" dirty="0">
            <a:latin typeface="Bahnschrift" panose="020B0502040204020203" pitchFamily="34" charset="0"/>
          </a:endParaRPr>
        </a:p>
      </dgm:t>
    </dgm:pt>
    <dgm:pt modelId="{9C47D095-BC07-4D5E-B5A2-AD20E0F4AD97}" type="parTrans" cxnId="{C5107BB0-5DB3-4988-A091-0BB580F08F83}">
      <dgm:prSet/>
      <dgm:spPr/>
      <dgm:t>
        <a:bodyPr/>
        <a:lstStyle/>
        <a:p>
          <a:endParaRPr lang="tr-TR"/>
        </a:p>
      </dgm:t>
    </dgm:pt>
    <dgm:pt modelId="{391A710D-0C8C-42A1-843E-C6D144D77B03}" type="sibTrans" cxnId="{C5107BB0-5DB3-4988-A091-0BB580F08F83}">
      <dgm:prSet/>
      <dgm:spPr/>
      <dgm:t>
        <a:bodyPr/>
        <a:lstStyle/>
        <a:p>
          <a:endParaRPr lang="tr-TR"/>
        </a:p>
      </dgm:t>
    </dgm:pt>
    <dgm:pt modelId="{3ADB4F0E-A051-4A9B-A50D-165ADEBCEEDA}">
      <dgm:prSet custT="1"/>
      <dgm:spPr/>
      <dgm:t>
        <a:bodyPr/>
        <a:lstStyle/>
        <a:p>
          <a:r>
            <a:rPr lang="tr-TR" sz="1800" b="1" dirty="0">
              <a:latin typeface="Bahnschrift" panose="020B0502040204020203" pitchFamily="34" charset="0"/>
            </a:rPr>
            <a:t>Communications </a:t>
          </a:r>
          <a:r>
            <a:rPr lang="tr-TR" sz="1800" b="1" dirty="0" err="1">
              <a:latin typeface="Bahnschrift" panose="020B0502040204020203" pitchFamily="34" charset="0"/>
            </a:rPr>
            <a:t>and</a:t>
          </a:r>
          <a:r>
            <a:rPr lang="tr-TR" sz="1800" b="1" dirty="0">
              <a:latin typeface="Bahnschrift" panose="020B0502040204020203" pitchFamily="34" charset="0"/>
            </a:rPr>
            <a:t> Data Management</a:t>
          </a:r>
        </a:p>
      </dgm:t>
    </dgm:pt>
    <dgm:pt modelId="{E5554BEA-E35D-4A68-9C25-93052436A707}" type="parTrans" cxnId="{32F3E21E-78DD-49E8-BBE7-F335BA667069}">
      <dgm:prSet/>
      <dgm:spPr/>
      <dgm:t>
        <a:bodyPr/>
        <a:lstStyle/>
        <a:p>
          <a:endParaRPr lang="tr-TR"/>
        </a:p>
      </dgm:t>
    </dgm:pt>
    <dgm:pt modelId="{054642B5-1E0B-402E-AA72-C30B4BC23641}" type="sibTrans" cxnId="{32F3E21E-78DD-49E8-BBE7-F335BA667069}">
      <dgm:prSet/>
      <dgm:spPr/>
      <dgm:t>
        <a:bodyPr/>
        <a:lstStyle/>
        <a:p>
          <a:endParaRPr lang="tr-TR"/>
        </a:p>
      </dgm:t>
    </dgm:pt>
    <dgm:pt modelId="{212E136C-6540-4393-8C40-FC15C36FE45C}">
      <dgm:prSet custT="1"/>
      <dgm:spPr/>
      <dgm:t>
        <a:bodyPr/>
        <a:lstStyle/>
        <a:p>
          <a:r>
            <a:rPr lang="tr-TR" sz="1800" b="1" dirty="0">
              <a:latin typeface="Bahnschrift" panose="020B0502040204020203" pitchFamily="34" charset="0"/>
            </a:rPr>
            <a:t>Operating </a:t>
          </a:r>
          <a:r>
            <a:rPr lang="tr-TR" sz="1800" b="1" dirty="0" err="1">
              <a:latin typeface="Bahnschrift" panose="020B0502040204020203" pitchFamily="34" charset="0"/>
            </a:rPr>
            <a:t>System</a:t>
          </a:r>
          <a:endParaRPr lang="tr-TR" sz="1800" b="1" dirty="0">
            <a:latin typeface="Bahnschrift" panose="020B0502040204020203" pitchFamily="34" charset="0"/>
          </a:endParaRPr>
        </a:p>
      </dgm:t>
    </dgm:pt>
    <dgm:pt modelId="{958C2D38-74DC-4642-83BA-77D10ED2E981}" type="parTrans" cxnId="{40DC5A91-FF07-48E5-9D9F-4BA6BB4AE8FD}">
      <dgm:prSet/>
      <dgm:spPr/>
      <dgm:t>
        <a:bodyPr/>
        <a:lstStyle/>
        <a:p>
          <a:endParaRPr lang="tr-TR"/>
        </a:p>
      </dgm:t>
    </dgm:pt>
    <dgm:pt modelId="{948F6A30-BC7D-45DB-87BA-0A0010D39C92}" type="sibTrans" cxnId="{40DC5A91-FF07-48E5-9D9F-4BA6BB4AE8FD}">
      <dgm:prSet/>
      <dgm:spPr/>
      <dgm:t>
        <a:bodyPr/>
        <a:lstStyle/>
        <a:p>
          <a:endParaRPr lang="tr-TR"/>
        </a:p>
      </dgm:t>
    </dgm:pt>
    <dgm:pt modelId="{F1061143-548A-4195-94E4-E5AC3E30F2FB}">
      <dgm:prSet custT="1"/>
      <dgm:spPr/>
      <dgm:t>
        <a:bodyPr/>
        <a:lstStyle/>
        <a:p>
          <a:r>
            <a:rPr lang="tr-TR" sz="1800" b="1" dirty="0" err="1">
              <a:latin typeface="Bahnschrift" panose="020B0502040204020203" pitchFamily="34" charset="0"/>
            </a:rPr>
            <a:t>Equipment</a:t>
          </a:r>
          <a:r>
            <a:rPr lang="tr-TR" sz="1800" b="1" dirty="0">
              <a:latin typeface="Bahnschrift" panose="020B0502040204020203" pitchFamily="34" charset="0"/>
            </a:rPr>
            <a:t>: </a:t>
          </a:r>
          <a:r>
            <a:rPr lang="en-US" sz="1800" dirty="0">
              <a:latin typeface="Bahnschrift" panose="020B0502040204020203" pitchFamily="34" charset="0"/>
            </a:rPr>
            <a:t>Hardware devices</a:t>
          </a:r>
          <a:endParaRPr lang="tr-TR" sz="1800" b="1" dirty="0">
            <a:latin typeface="Bahnschrift" panose="020B0502040204020203" pitchFamily="34" charset="0"/>
          </a:endParaRPr>
        </a:p>
      </dgm:t>
    </dgm:pt>
    <dgm:pt modelId="{D69E9D02-1C22-43DA-94E6-D05AC3704A97}" type="parTrans" cxnId="{567FD732-F346-4CF7-87BD-D0F6A69E7129}">
      <dgm:prSet/>
      <dgm:spPr/>
      <dgm:t>
        <a:bodyPr/>
        <a:lstStyle/>
        <a:p>
          <a:endParaRPr lang="tr-TR"/>
        </a:p>
      </dgm:t>
    </dgm:pt>
    <dgm:pt modelId="{A5B2AB55-3125-4B68-A6DA-DB31F2BC5DCF}" type="sibTrans" cxnId="{567FD732-F346-4CF7-87BD-D0F6A69E7129}">
      <dgm:prSet/>
      <dgm:spPr/>
      <dgm:t>
        <a:bodyPr/>
        <a:lstStyle/>
        <a:p>
          <a:endParaRPr lang="tr-TR"/>
        </a:p>
      </dgm:t>
    </dgm:pt>
    <dgm:pt modelId="{019A2531-BA93-4979-847F-253AEF53716B}" type="pres">
      <dgm:prSet presAssocID="{121053CC-0071-452E-9674-6AA0917801FA}" presName="compositeShape" presStyleCnt="0">
        <dgm:presLayoutVars>
          <dgm:dir/>
          <dgm:resizeHandles/>
        </dgm:presLayoutVars>
      </dgm:prSet>
      <dgm:spPr/>
    </dgm:pt>
    <dgm:pt modelId="{394E084F-5609-406C-AC6A-A01A5120D7E8}" type="pres">
      <dgm:prSet presAssocID="{121053CC-0071-452E-9674-6AA0917801FA}" presName="pyramid" presStyleLbl="node1" presStyleIdx="0" presStyleCnt="1"/>
      <dgm:spPr/>
    </dgm:pt>
    <dgm:pt modelId="{E0C04501-4158-4E3E-A261-13004A14582B}" type="pres">
      <dgm:prSet presAssocID="{121053CC-0071-452E-9674-6AA0917801FA}" presName="theList" presStyleCnt="0"/>
      <dgm:spPr/>
    </dgm:pt>
    <dgm:pt modelId="{44BBB79F-76FD-440B-928B-7E0DBD19D9F3}" type="pres">
      <dgm:prSet presAssocID="{79FFED73-7DCF-4741-9E80-8C384CE7547E}" presName="aNode" presStyleLbl="fgAcc1" presStyleIdx="0" presStyleCnt="7">
        <dgm:presLayoutVars>
          <dgm:bulletEnabled val="1"/>
        </dgm:presLayoutVars>
      </dgm:prSet>
      <dgm:spPr/>
    </dgm:pt>
    <dgm:pt modelId="{3E5CA2E8-92CA-43BF-8A5F-CAB073694ABA}" type="pres">
      <dgm:prSet presAssocID="{79FFED73-7DCF-4741-9E80-8C384CE7547E}" presName="aSpace" presStyleCnt="0"/>
      <dgm:spPr/>
    </dgm:pt>
    <dgm:pt modelId="{F0DD2F3B-9FE9-461D-8BF9-DD1DCCC24218}" type="pres">
      <dgm:prSet presAssocID="{7F712A37-922B-4E8E-9F07-F69CBDDE6802}" presName="aNode" presStyleLbl="fgAcc1" presStyleIdx="1" presStyleCnt="7">
        <dgm:presLayoutVars>
          <dgm:bulletEnabled val="1"/>
        </dgm:presLayoutVars>
      </dgm:prSet>
      <dgm:spPr/>
    </dgm:pt>
    <dgm:pt modelId="{960EEB69-197F-40B2-ADC5-7AC4C135A2E0}" type="pres">
      <dgm:prSet presAssocID="{7F712A37-922B-4E8E-9F07-F69CBDDE6802}" presName="aSpace" presStyleCnt="0"/>
      <dgm:spPr/>
    </dgm:pt>
    <dgm:pt modelId="{AA4683AD-ED8F-41FD-B3FA-3A96545567B9}" type="pres">
      <dgm:prSet presAssocID="{C3111367-8B1C-468B-B821-BD4B029027B9}" presName="aNode" presStyleLbl="fgAcc1" presStyleIdx="2" presStyleCnt="7">
        <dgm:presLayoutVars>
          <dgm:bulletEnabled val="1"/>
        </dgm:presLayoutVars>
      </dgm:prSet>
      <dgm:spPr/>
    </dgm:pt>
    <dgm:pt modelId="{D6C15F44-516B-40CE-BA43-9D289768A9E2}" type="pres">
      <dgm:prSet presAssocID="{C3111367-8B1C-468B-B821-BD4B029027B9}" presName="aSpace" presStyleCnt="0"/>
      <dgm:spPr/>
    </dgm:pt>
    <dgm:pt modelId="{7F359ED7-82C1-43C2-BDD2-6C862F66E31A}" type="pres">
      <dgm:prSet presAssocID="{C01574C8-BEF8-4D3C-A305-170C50117D09}" presName="aNode" presStyleLbl="fgAcc1" presStyleIdx="3" presStyleCnt="7">
        <dgm:presLayoutVars>
          <dgm:bulletEnabled val="1"/>
        </dgm:presLayoutVars>
      </dgm:prSet>
      <dgm:spPr/>
    </dgm:pt>
    <dgm:pt modelId="{9D2BDBF4-3684-4C0E-98E7-4DD28479695A}" type="pres">
      <dgm:prSet presAssocID="{C01574C8-BEF8-4D3C-A305-170C50117D09}" presName="aSpace" presStyleCnt="0"/>
      <dgm:spPr/>
    </dgm:pt>
    <dgm:pt modelId="{8EABE2A2-F57E-4720-AFAB-FA2D61AD5CBF}" type="pres">
      <dgm:prSet presAssocID="{3ADB4F0E-A051-4A9B-A50D-165ADEBCEEDA}" presName="aNode" presStyleLbl="fgAcc1" presStyleIdx="4" presStyleCnt="7">
        <dgm:presLayoutVars>
          <dgm:bulletEnabled val="1"/>
        </dgm:presLayoutVars>
      </dgm:prSet>
      <dgm:spPr/>
    </dgm:pt>
    <dgm:pt modelId="{24A08150-0637-49FE-99C3-AF01FABBFF73}" type="pres">
      <dgm:prSet presAssocID="{3ADB4F0E-A051-4A9B-A50D-165ADEBCEEDA}" presName="aSpace" presStyleCnt="0"/>
      <dgm:spPr/>
    </dgm:pt>
    <dgm:pt modelId="{0F703328-5E82-4C30-8735-C35D3E4D1C72}" type="pres">
      <dgm:prSet presAssocID="{212E136C-6540-4393-8C40-FC15C36FE45C}" presName="aNode" presStyleLbl="fgAcc1" presStyleIdx="5" presStyleCnt="7">
        <dgm:presLayoutVars>
          <dgm:bulletEnabled val="1"/>
        </dgm:presLayoutVars>
      </dgm:prSet>
      <dgm:spPr/>
    </dgm:pt>
    <dgm:pt modelId="{99A7291B-1BDD-4F6F-9A1A-6AD19ED98F33}" type="pres">
      <dgm:prSet presAssocID="{212E136C-6540-4393-8C40-FC15C36FE45C}" presName="aSpace" presStyleCnt="0"/>
      <dgm:spPr/>
    </dgm:pt>
    <dgm:pt modelId="{7320B59F-E50D-4DAD-86EA-4DAD823340F2}" type="pres">
      <dgm:prSet presAssocID="{F1061143-548A-4195-94E4-E5AC3E30F2FB}" presName="aNode" presStyleLbl="fgAcc1" presStyleIdx="6" presStyleCnt="7">
        <dgm:presLayoutVars>
          <dgm:bulletEnabled val="1"/>
        </dgm:presLayoutVars>
      </dgm:prSet>
      <dgm:spPr/>
    </dgm:pt>
    <dgm:pt modelId="{F5BAEC06-A191-4F97-A09A-DF91B42A669E}" type="pres">
      <dgm:prSet presAssocID="{F1061143-548A-4195-94E4-E5AC3E30F2FB}" presName="aSpace" presStyleCnt="0"/>
      <dgm:spPr/>
    </dgm:pt>
  </dgm:ptLst>
  <dgm:cxnLst>
    <dgm:cxn modelId="{0D945F04-D96E-407D-95E6-454A80DE1E58}" type="presOf" srcId="{3ADB4F0E-A051-4A9B-A50D-165ADEBCEEDA}" destId="{8EABE2A2-F57E-4720-AFAB-FA2D61AD5CBF}" srcOrd="0" destOrd="0" presId="urn:microsoft.com/office/officeart/2005/8/layout/pyramid2"/>
    <dgm:cxn modelId="{EC584F08-3A9D-4739-BC2A-8477F746F8B7}" type="presOf" srcId="{C01574C8-BEF8-4D3C-A305-170C50117D09}" destId="{7F359ED7-82C1-43C2-BDD2-6C862F66E31A}" srcOrd="0" destOrd="0" presId="urn:microsoft.com/office/officeart/2005/8/layout/pyramid2"/>
    <dgm:cxn modelId="{32F3E21E-78DD-49E8-BBE7-F335BA667069}" srcId="{121053CC-0071-452E-9674-6AA0917801FA}" destId="{3ADB4F0E-A051-4A9B-A50D-165ADEBCEEDA}" srcOrd="4" destOrd="0" parTransId="{E5554BEA-E35D-4A68-9C25-93052436A707}" sibTransId="{054642B5-1E0B-402E-AA72-C30B4BC23641}"/>
    <dgm:cxn modelId="{567FD732-F346-4CF7-87BD-D0F6A69E7129}" srcId="{121053CC-0071-452E-9674-6AA0917801FA}" destId="{F1061143-548A-4195-94E4-E5AC3E30F2FB}" srcOrd="6" destOrd="0" parTransId="{D69E9D02-1C22-43DA-94E6-D05AC3704A97}" sibTransId="{A5B2AB55-3125-4B68-A6DA-DB31F2BC5DCF}"/>
    <dgm:cxn modelId="{B2B3F75B-FBD0-437B-8590-0AFF62D1DD5B}" srcId="{121053CC-0071-452E-9674-6AA0917801FA}" destId="{C3111367-8B1C-468B-B821-BD4B029027B9}" srcOrd="2" destOrd="0" parTransId="{D8E7E45C-7966-427E-822F-E357DA0AB4F6}" sibTransId="{77F16F15-ACFA-4717-BFB0-A0032B904554}"/>
    <dgm:cxn modelId="{82899C74-E54E-42FC-8ABE-DD058DF97A91}" type="presOf" srcId="{C3111367-8B1C-468B-B821-BD4B029027B9}" destId="{AA4683AD-ED8F-41FD-B3FA-3A96545567B9}" srcOrd="0" destOrd="0" presId="urn:microsoft.com/office/officeart/2005/8/layout/pyramid2"/>
    <dgm:cxn modelId="{40DC5A91-FF07-48E5-9D9F-4BA6BB4AE8FD}" srcId="{121053CC-0071-452E-9674-6AA0917801FA}" destId="{212E136C-6540-4393-8C40-FC15C36FE45C}" srcOrd="5" destOrd="0" parTransId="{958C2D38-74DC-4642-83BA-77D10ED2E981}" sibTransId="{948F6A30-BC7D-45DB-87BA-0A0010D39C92}"/>
    <dgm:cxn modelId="{B69AF199-2C6F-429C-85A2-106B3D3D0AAF}" type="presOf" srcId="{F1061143-548A-4195-94E4-E5AC3E30F2FB}" destId="{7320B59F-E50D-4DAD-86EA-4DAD823340F2}" srcOrd="0" destOrd="0" presId="urn:microsoft.com/office/officeart/2005/8/layout/pyramid2"/>
    <dgm:cxn modelId="{0E2B24A5-F763-4335-BDA1-C6DF03914104}" srcId="{121053CC-0071-452E-9674-6AA0917801FA}" destId="{7F712A37-922B-4E8E-9F07-F69CBDDE6802}" srcOrd="1" destOrd="0" parTransId="{8EC6EEDA-052D-4F5D-82A9-0EBC07DCDF26}" sibTransId="{9AB149A7-4FA6-4BF9-AAC3-488A956A4C8D}"/>
    <dgm:cxn modelId="{C5107BB0-5DB3-4988-A091-0BB580F08F83}" srcId="{121053CC-0071-452E-9674-6AA0917801FA}" destId="{C01574C8-BEF8-4D3C-A305-170C50117D09}" srcOrd="3" destOrd="0" parTransId="{9C47D095-BC07-4D5E-B5A2-AD20E0F4AD97}" sibTransId="{391A710D-0C8C-42A1-843E-C6D144D77B03}"/>
    <dgm:cxn modelId="{31115ABE-D891-498C-9B8B-958D5AC82828}" type="presOf" srcId="{7F712A37-922B-4E8E-9F07-F69CBDDE6802}" destId="{F0DD2F3B-9FE9-461D-8BF9-DD1DCCC24218}" srcOrd="0" destOrd="0" presId="urn:microsoft.com/office/officeart/2005/8/layout/pyramid2"/>
    <dgm:cxn modelId="{F114C6C4-5CF2-4626-8661-574EDBAB2FA4}" srcId="{121053CC-0071-452E-9674-6AA0917801FA}" destId="{79FFED73-7DCF-4741-9E80-8C384CE7547E}" srcOrd="0" destOrd="0" parTransId="{0003E025-00D6-41F7-B6A0-01EA69436093}" sibTransId="{4BC2CACF-80CE-45C9-942D-83680BA681BF}"/>
    <dgm:cxn modelId="{F62FD8CD-8588-403C-A9E9-BF6619388DEC}" type="presOf" srcId="{212E136C-6540-4393-8C40-FC15C36FE45C}" destId="{0F703328-5E82-4C30-8735-C35D3E4D1C72}" srcOrd="0" destOrd="0" presId="urn:microsoft.com/office/officeart/2005/8/layout/pyramid2"/>
    <dgm:cxn modelId="{CDC964DD-29FD-4E71-872A-7C8DDA53E95E}" type="presOf" srcId="{79FFED73-7DCF-4741-9E80-8C384CE7547E}" destId="{44BBB79F-76FD-440B-928B-7E0DBD19D9F3}" srcOrd="0" destOrd="0" presId="urn:microsoft.com/office/officeart/2005/8/layout/pyramid2"/>
    <dgm:cxn modelId="{EE6AFAFD-9F5E-4A3C-8C3B-79793A6FA274}" type="presOf" srcId="{121053CC-0071-452E-9674-6AA0917801FA}" destId="{019A2531-BA93-4979-847F-253AEF53716B}" srcOrd="0" destOrd="0" presId="urn:microsoft.com/office/officeart/2005/8/layout/pyramid2"/>
    <dgm:cxn modelId="{F6EE5D3C-F499-444F-94FC-07ECF761AA6C}" type="presParOf" srcId="{019A2531-BA93-4979-847F-253AEF53716B}" destId="{394E084F-5609-406C-AC6A-A01A5120D7E8}" srcOrd="0" destOrd="0" presId="urn:microsoft.com/office/officeart/2005/8/layout/pyramid2"/>
    <dgm:cxn modelId="{9E58961F-BDB6-4B04-94A8-8820D77DA170}" type="presParOf" srcId="{019A2531-BA93-4979-847F-253AEF53716B}" destId="{E0C04501-4158-4E3E-A261-13004A14582B}" srcOrd="1" destOrd="0" presId="urn:microsoft.com/office/officeart/2005/8/layout/pyramid2"/>
    <dgm:cxn modelId="{F4D3593F-6DE4-4526-AB6A-36349B05AE2D}" type="presParOf" srcId="{E0C04501-4158-4E3E-A261-13004A14582B}" destId="{44BBB79F-76FD-440B-928B-7E0DBD19D9F3}" srcOrd="0" destOrd="0" presId="urn:microsoft.com/office/officeart/2005/8/layout/pyramid2"/>
    <dgm:cxn modelId="{C22CCE60-DD1B-4A3E-8556-AF61495067A8}" type="presParOf" srcId="{E0C04501-4158-4E3E-A261-13004A14582B}" destId="{3E5CA2E8-92CA-43BF-8A5F-CAB073694ABA}" srcOrd="1" destOrd="0" presId="urn:microsoft.com/office/officeart/2005/8/layout/pyramid2"/>
    <dgm:cxn modelId="{CD1F28AE-1024-45C6-98C1-33537CEA36DD}" type="presParOf" srcId="{E0C04501-4158-4E3E-A261-13004A14582B}" destId="{F0DD2F3B-9FE9-461D-8BF9-DD1DCCC24218}" srcOrd="2" destOrd="0" presId="urn:microsoft.com/office/officeart/2005/8/layout/pyramid2"/>
    <dgm:cxn modelId="{9A0469FE-6FCE-4DB2-984D-F60684039728}" type="presParOf" srcId="{E0C04501-4158-4E3E-A261-13004A14582B}" destId="{960EEB69-197F-40B2-ADC5-7AC4C135A2E0}" srcOrd="3" destOrd="0" presId="urn:microsoft.com/office/officeart/2005/8/layout/pyramid2"/>
    <dgm:cxn modelId="{5C848BC9-CB59-41DB-A3FF-9DC7DB4B6AF9}" type="presParOf" srcId="{E0C04501-4158-4E3E-A261-13004A14582B}" destId="{AA4683AD-ED8F-41FD-B3FA-3A96545567B9}" srcOrd="4" destOrd="0" presId="urn:microsoft.com/office/officeart/2005/8/layout/pyramid2"/>
    <dgm:cxn modelId="{8EFB0D62-F838-4382-B64F-9217B44010A1}" type="presParOf" srcId="{E0C04501-4158-4E3E-A261-13004A14582B}" destId="{D6C15F44-516B-40CE-BA43-9D289768A9E2}" srcOrd="5" destOrd="0" presId="urn:microsoft.com/office/officeart/2005/8/layout/pyramid2"/>
    <dgm:cxn modelId="{8E4BBC19-3D5D-449E-B82C-36170EAF25C1}" type="presParOf" srcId="{E0C04501-4158-4E3E-A261-13004A14582B}" destId="{7F359ED7-82C1-43C2-BDD2-6C862F66E31A}" srcOrd="6" destOrd="0" presId="urn:microsoft.com/office/officeart/2005/8/layout/pyramid2"/>
    <dgm:cxn modelId="{BB030BF0-FD16-452E-AAA2-C5B69306D650}" type="presParOf" srcId="{E0C04501-4158-4E3E-A261-13004A14582B}" destId="{9D2BDBF4-3684-4C0E-98E7-4DD28479695A}" srcOrd="7" destOrd="0" presId="urn:microsoft.com/office/officeart/2005/8/layout/pyramid2"/>
    <dgm:cxn modelId="{8614ADDB-4CCE-4B1E-AB60-EFF811476414}" type="presParOf" srcId="{E0C04501-4158-4E3E-A261-13004A14582B}" destId="{8EABE2A2-F57E-4720-AFAB-FA2D61AD5CBF}" srcOrd="8" destOrd="0" presId="urn:microsoft.com/office/officeart/2005/8/layout/pyramid2"/>
    <dgm:cxn modelId="{76CC8A09-7514-4D49-A5AC-C3920D3CD1CC}" type="presParOf" srcId="{E0C04501-4158-4E3E-A261-13004A14582B}" destId="{24A08150-0637-49FE-99C3-AF01FABBFF73}" srcOrd="9" destOrd="0" presId="urn:microsoft.com/office/officeart/2005/8/layout/pyramid2"/>
    <dgm:cxn modelId="{F933243F-68F3-4983-8F12-FD9E8C4AD925}" type="presParOf" srcId="{E0C04501-4158-4E3E-A261-13004A14582B}" destId="{0F703328-5E82-4C30-8735-C35D3E4D1C72}" srcOrd="10" destOrd="0" presId="urn:microsoft.com/office/officeart/2005/8/layout/pyramid2"/>
    <dgm:cxn modelId="{6F2CFC0D-02C7-43E9-A4FB-6998435BCC2E}" type="presParOf" srcId="{E0C04501-4158-4E3E-A261-13004A14582B}" destId="{99A7291B-1BDD-4F6F-9A1A-6AD19ED98F33}" srcOrd="11" destOrd="0" presId="urn:microsoft.com/office/officeart/2005/8/layout/pyramid2"/>
    <dgm:cxn modelId="{44CB7D6D-D3B9-49B9-8981-CB26D2D0D26D}" type="presParOf" srcId="{E0C04501-4158-4E3E-A261-13004A14582B}" destId="{7320B59F-E50D-4DAD-86EA-4DAD823340F2}" srcOrd="12" destOrd="0" presId="urn:microsoft.com/office/officeart/2005/8/layout/pyramid2"/>
    <dgm:cxn modelId="{FF1D6640-7704-4478-A67F-58D75C0A46D5}" type="presParOf" srcId="{E0C04501-4158-4E3E-A261-13004A14582B}" destId="{F5BAEC06-A191-4F97-A09A-DF91B42A669E}" srcOrd="13"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B5CAC-64DE-41B4-9F84-0A0681868228}">
      <dsp:nvSpPr>
        <dsp:cNvPr id="0" name=""/>
        <dsp:cNvSpPr/>
      </dsp:nvSpPr>
      <dsp:spPr>
        <a:xfrm>
          <a:off x="2091184" y="659964"/>
          <a:ext cx="5226516" cy="5226516"/>
        </a:xfrm>
        <a:prstGeom prst="pie">
          <a:avLst>
            <a:gd name="adj1" fmla="val 16200000"/>
            <a:gd name="adj2" fmla="val 19285716"/>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Technology</a:t>
          </a:r>
          <a:r>
            <a:rPr lang="tr-TR" sz="1800" b="1" kern="1200" dirty="0">
              <a:latin typeface="Bahnschrift" panose="020B0502040204020203" pitchFamily="34" charset="0"/>
            </a:rPr>
            <a:t> </a:t>
          </a:r>
          <a:r>
            <a:rPr lang="tr-TR" sz="1800" b="1" kern="1200" dirty="0" err="1">
              <a:latin typeface="Bahnschrift" panose="020B0502040204020203" pitchFamily="34" charset="0"/>
            </a:rPr>
            <a:t>and</a:t>
          </a:r>
          <a:r>
            <a:rPr lang="tr-TR" sz="1800" b="1" kern="1200" dirty="0">
              <a:latin typeface="Bahnschrift" panose="020B0502040204020203" pitchFamily="34" charset="0"/>
            </a:rPr>
            <a:t> </a:t>
          </a:r>
          <a:r>
            <a:rPr lang="tr-TR" sz="1800" b="1" kern="1200" dirty="0" err="1">
              <a:latin typeface="Bahnschrift" panose="020B0502040204020203" pitchFamily="34" charset="0"/>
            </a:rPr>
            <a:t>Scientific</a:t>
          </a:r>
          <a:r>
            <a:rPr lang="tr-TR" sz="1800" b="1" kern="1200" dirty="0">
              <a:latin typeface="Bahnschrift" panose="020B0502040204020203" pitchFamily="34" charset="0"/>
            </a:rPr>
            <a:t> Knowledge</a:t>
          </a:r>
        </a:p>
      </dsp:txBody>
      <dsp:txXfrm>
        <a:off x="4756085" y="1157728"/>
        <a:ext cx="1431070" cy="902196"/>
      </dsp:txXfrm>
    </dsp:sp>
    <dsp:sp modelId="{5769A38C-D1DE-46DA-B175-144BF3A3747D}">
      <dsp:nvSpPr>
        <dsp:cNvPr id="0" name=""/>
        <dsp:cNvSpPr/>
      </dsp:nvSpPr>
      <dsp:spPr>
        <a:xfrm>
          <a:off x="2082961" y="637759"/>
          <a:ext cx="5226516" cy="5226516"/>
        </a:xfrm>
        <a:prstGeom prst="pie">
          <a:avLst>
            <a:gd name="adj1" fmla="val 19285716"/>
            <a:gd name="adj2" fmla="val 771428"/>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Policy</a:t>
          </a:r>
          <a:endParaRPr lang="tr-TR" sz="1800" b="1" kern="1200" dirty="0">
            <a:latin typeface="Bahnschrift" panose="020B0502040204020203" pitchFamily="34" charset="0"/>
          </a:endParaRPr>
        </a:p>
      </dsp:txBody>
      <dsp:txXfrm>
        <a:off x="5660636" y="2504372"/>
        <a:ext cx="1518178" cy="964416"/>
      </dsp:txXfrm>
    </dsp:sp>
    <dsp:sp modelId="{9A06721B-8C72-41BF-AE88-DCA887982781}">
      <dsp:nvSpPr>
        <dsp:cNvPr id="0" name=""/>
        <dsp:cNvSpPr/>
      </dsp:nvSpPr>
      <dsp:spPr>
        <a:xfrm>
          <a:off x="2082961" y="637759"/>
          <a:ext cx="5226516" cy="5226516"/>
        </a:xfrm>
        <a:prstGeom prst="pie">
          <a:avLst>
            <a:gd name="adj1" fmla="val 771428"/>
            <a:gd name="adj2" fmla="val 3857143"/>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b="1" kern="1200" dirty="0">
              <a:latin typeface="Bahnschrift" panose="020B0502040204020203" pitchFamily="34" charset="0"/>
            </a:rPr>
            <a:t>Market Rules</a:t>
          </a:r>
        </a:p>
      </dsp:txBody>
      <dsp:txXfrm>
        <a:off x="5442865" y="3748781"/>
        <a:ext cx="1368849" cy="995527"/>
      </dsp:txXfrm>
    </dsp:sp>
    <dsp:sp modelId="{30D61B49-D777-4925-B879-5E36DD4B8EA5}">
      <dsp:nvSpPr>
        <dsp:cNvPr id="0" name=""/>
        <dsp:cNvSpPr/>
      </dsp:nvSpPr>
      <dsp:spPr>
        <a:xfrm>
          <a:off x="2082961" y="637759"/>
          <a:ext cx="5226516" cy="5226516"/>
        </a:xfrm>
        <a:prstGeom prst="pie">
          <a:avLst>
            <a:gd name="adj1" fmla="val 3857226"/>
            <a:gd name="adj2" fmla="val 6942858"/>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Civil</a:t>
          </a:r>
          <a:r>
            <a:rPr lang="tr-TR" sz="1800" b="1" kern="1200" dirty="0">
              <a:latin typeface="Bahnschrift" panose="020B0502040204020203" pitchFamily="34" charset="0"/>
            </a:rPr>
            <a:t> </a:t>
          </a:r>
          <a:r>
            <a:rPr lang="tr-TR" sz="1800" b="1" kern="1200" dirty="0" err="1">
              <a:latin typeface="Bahnschrift" panose="020B0502040204020203" pitchFamily="34" charset="0"/>
            </a:rPr>
            <a:t>Society</a:t>
          </a:r>
          <a:r>
            <a:rPr lang="tr-TR" sz="1800" b="1" kern="1200" dirty="0">
              <a:latin typeface="Bahnschrift" panose="020B0502040204020203" pitchFamily="34" charset="0"/>
            </a:rPr>
            <a:t> &amp; </a:t>
          </a:r>
          <a:r>
            <a:rPr lang="tr-TR" sz="1800" b="1" kern="1200" dirty="0" err="1">
              <a:latin typeface="Bahnschrift" panose="020B0502040204020203" pitchFamily="34" charset="0"/>
            </a:rPr>
            <a:t>Consumers</a:t>
          </a:r>
          <a:endParaRPr lang="tr-TR" sz="1800" b="1" kern="1200" dirty="0">
            <a:latin typeface="Bahnschrift" panose="020B0502040204020203" pitchFamily="34" charset="0"/>
          </a:endParaRPr>
        </a:p>
      </dsp:txBody>
      <dsp:txXfrm>
        <a:off x="3996239" y="4744308"/>
        <a:ext cx="1399959" cy="995527"/>
      </dsp:txXfrm>
    </dsp:sp>
    <dsp:sp modelId="{49DA6AFF-842F-4E16-B3D6-ECA1DBB0F7BB}">
      <dsp:nvSpPr>
        <dsp:cNvPr id="0" name=""/>
        <dsp:cNvSpPr/>
      </dsp:nvSpPr>
      <dsp:spPr>
        <a:xfrm>
          <a:off x="2082961" y="637759"/>
          <a:ext cx="5226516" cy="5226516"/>
        </a:xfrm>
        <a:prstGeom prst="pie">
          <a:avLst>
            <a:gd name="adj1" fmla="val 6942858"/>
            <a:gd name="adj2" fmla="val 10028574"/>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b="1" kern="1200" dirty="0" err="1">
              <a:latin typeface="Bahnschrift" panose="020B0502040204020203" pitchFamily="34" charset="0"/>
            </a:rPr>
            <a:t>Infrastructure</a:t>
          </a:r>
          <a:endParaRPr lang="tr-TR" sz="1600" b="1" kern="1200" dirty="0">
            <a:latin typeface="Bahnschrift" panose="020B0502040204020203" pitchFamily="34" charset="0"/>
          </a:endParaRPr>
        </a:p>
      </dsp:txBody>
      <dsp:txXfrm>
        <a:off x="2580724" y="3748781"/>
        <a:ext cx="1368849" cy="995527"/>
      </dsp:txXfrm>
    </dsp:sp>
    <dsp:sp modelId="{EC159A12-682A-4506-97D0-18E3DF070C63}">
      <dsp:nvSpPr>
        <dsp:cNvPr id="0" name=""/>
        <dsp:cNvSpPr/>
      </dsp:nvSpPr>
      <dsp:spPr>
        <a:xfrm>
          <a:off x="2082961" y="637759"/>
          <a:ext cx="5226516" cy="5226516"/>
        </a:xfrm>
        <a:prstGeom prst="pie">
          <a:avLst>
            <a:gd name="adj1" fmla="val 10028574"/>
            <a:gd name="adj2" fmla="val 13114284"/>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Industrial</a:t>
          </a:r>
          <a:r>
            <a:rPr lang="tr-TR" sz="1800" b="1" kern="1200" dirty="0">
              <a:latin typeface="Bahnschrift" panose="020B0502040204020203" pitchFamily="34" charset="0"/>
            </a:rPr>
            <a:t> Networks</a:t>
          </a:r>
        </a:p>
      </dsp:txBody>
      <dsp:txXfrm>
        <a:off x="2213624" y="2504372"/>
        <a:ext cx="1518178" cy="964416"/>
      </dsp:txXfrm>
    </dsp:sp>
    <dsp:sp modelId="{ED10F8E9-4940-41D5-981C-045CC2981DD7}">
      <dsp:nvSpPr>
        <dsp:cNvPr id="0" name=""/>
        <dsp:cNvSpPr/>
      </dsp:nvSpPr>
      <dsp:spPr>
        <a:xfrm>
          <a:off x="2082961" y="637759"/>
          <a:ext cx="5226516" cy="5226516"/>
        </a:xfrm>
        <a:prstGeom prst="pie">
          <a:avLst>
            <a:gd name="adj1" fmla="val 13114284"/>
            <a:gd name="adj2" fmla="val 1620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Cultural</a:t>
          </a:r>
          <a:r>
            <a:rPr lang="tr-TR" sz="1800" b="1" kern="1200" dirty="0">
              <a:latin typeface="Bahnschrift" panose="020B0502040204020203" pitchFamily="34" charset="0"/>
            </a:rPr>
            <a:t> </a:t>
          </a:r>
          <a:r>
            <a:rPr lang="tr-TR" sz="1800" b="1" kern="1200" dirty="0" err="1">
              <a:latin typeface="Bahnschrift" panose="020B0502040204020203" pitchFamily="34" charset="0"/>
            </a:rPr>
            <a:t>Symbolism</a:t>
          </a:r>
          <a:r>
            <a:rPr lang="tr-TR" sz="1800" b="1" kern="1200" dirty="0">
              <a:latin typeface="Bahnschrift" panose="020B0502040204020203" pitchFamily="34" charset="0"/>
            </a:rPr>
            <a:t>  of </a:t>
          </a:r>
          <a:r>
            <a:rPr lang="tr-TR" sz="1800" b="1" kern="1200" dirty="0" err="1">
              <a:latin typeface="Bahnschrift" panose="020B0502040204020203" pitchFamily="34" charset="0"/>
            </a:rPr>
            <a:t>Cars</a:t>
          </a:r>
          <a:endParaRPr lang="tr-TR" sz="1800" b="1" kern="1200" dirty="0">
            <a:latin typeface="Bahnschrift" panose="020B0502040204020203" pitchFamily="34" charset="0"/>
          </a:endParaRPr>
        </a:p>
      </dsp:txBody>
      <dsp:txXfrm>
        <a:off x="3215373" y="1135523"/>
        <a:ext cx="1431070" cy="902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E084F-5609-406C-AC6A-A01A5120D7E8}">
      <dsp:nvSpPr>
        <dsp:cNvPr id="0" name=""/>
        <dsp:cNvSpPr/>
      </dsp:nvSpPr>
      <dsp:spPr>
        <a:xfrm>
          <a:off x="1198515" y="0"/>
          <a:ext cx="5512650" cy="5512650"/>
        </a:xfrm>
        <a:prstGeom prst="triangl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4BBB79F-76FD-440B-928B-7E0DBD19D9F3}">
      <dsp:nvSpPr>
        <dsp:cNvPr id="0" name=""/>
        <dsp:cNvSpPr/>
      </dsp:nvSpPr>
      <dsp:spPr>
        <a:xfrm>
          <a:off x="3954840" y="551803"/>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Society</a:t>
          </a:r>
          <a:r>
            <a:rPr lang="tr-TR" sz="1800" b="1" kern="1200" dirty="0">
              <a:latin typeface="Bahnschrift" panose="020B0502040204020203" pitchFamily="34" charset="0"/>
            </a:rPr>
            <a:t>: </a:t>
          </a:r>
          <a:r>
            <a:rPr lang="en-US" sz="1800" kern="1200" dirty="0">
              <a:latin typeface="Bahnschrift" panose="020B0502040204020203" pitchFamily="34" charset="0"/>
            </a:rPr>
            <a:t>Laws, regulation and culture </a:t>
          </a:r>
          <a:endParaRPr lang="tr-TR" sz="1800" b="1" kern="1200" dirty="0">
            <a:latin typeface="Bahnschrift" panose="020B0502040204020203" pitchFamily="34" charset="0"/>
          </a:endParaRPr>
        </a:p>
      </dsp:txBody>
      <dsp:txXfrm>
        <a:off x="3982171" y="579134"/>
        <a:ext cx="3528560" cy="505216"/>
      </dsp:txXfrm>
    </dsp:sp>
    <dsp:sp modelId="{F0DD2F3B-9FE9-461D-8BF9-DD1DCCC24218}">
      <dsp:nvSpPr>
        <dsp:cNvPr id="0" name=""/>
        <dsp:cNvSpPr/>
      </dsp:nvSpPr>
      <dsp:spPr>
        <a:xfrm>
          <a:off x="3954840" y="1181666"/>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Organization</a:t>
          </a:r>
          <a:endParaRPr lang="tr-TR" sz="1800" b="1" kern="1200" dirty="0">
            <a:latin typeface="Bahnschrift" panose="020B0502040204020203" pitchFamily="34" charset="0"/>
          </a:endParaRPr>
        </a:p>
      </dsp:txBody>
      <dsp:txXfrm>
        <a:off x="3982171" y="1208997"/>
        <a:ext cx="3528560" cy="505216"/>
      </dsp:txXfrm>
    </dsp:sp>
    <dsp:sp modelId="{AA4683AD-ED8F-41FD-B3FA-3A96545567B9}">
      <dsp:nvSpPr>
        <dsp:cNvPr id="0" name=""/>
        <dsp:cNvSpPr/>
      </dsp:nvSpPr>
      <dsp:spPr>
        <a:xfrm>
          <a:off x="3954840" y="1811530"/>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a:latin typeface="Bahnschrift" panose="020B0502040204020203" pitchFamily="34" charset="0"/>
            </a:rPr>
            <a:t>Business </a:t>
          </a:r>
          <a:r>
            <a:rPr lang="tr-TR" sz="1800" b="1" kern="1200" dirty="0" err="1">
              <a:latin typeface="Bahnschrift" panose="020B0502040204020203" pitchFamily="34" charset="0"/>
            </a:rPr>
            <a:t>Process</a:t>
          </a:r>
          <a:endParaRPr lang="tr-TR" sz="1800" b="1" kern="1200" dirty="0">
            <a:latin typeface="Bahnschrift" panose="020B0502040204020203" pitchFamily="34" charset="0"/>
          </a:endParaRPr>
        </a:p>
      </dsp:txBody>
      <dsp:txXfrm>
        <a:off x="3982171" y="1838861"/>
        <a:ext cx="3528560" cy="505216"/>
      </dsp:txXfrm>
    </dsp:sp>
    <dsp:sp modelId="{7F359ED7-82C1-43C2-BDD2-6C862F66E31A}">
      <dsp:nvSpPr>
        <dsp:cNvPr id="0" name=""/>
        <dsp:cNvSpPr/>
      </dsp:nvSpPr>
      <dsp:spPr>
        <a:xfrm>
          <a:off x="3954840" y="2441393"/>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a:latin typeface="Bahnschrift" panose="020B0502040204020203" pitchFamily="34" charset="0"/>
            </a:rPr>
            <a:t>Application </a:t>
          </a:r>
          <a:r>
            <a:rPr lang="tr-TR" sz="1800" b="1" kern="1200" dirty="0" err="1">
              <a:latin typeface="Bahnschrift" panose="020B0502040204020203" pitchFamily="34" charset="0"/>
            </a:rPr>
            <a:t>System</a:t>
          </a:r>
          <a:endParaRPr lang="tr-TR" sz="1800" b="1" kern="1200" dirty="0">
            <a:latin typeface="Bahnschrift" panose="020B0502040204020203" pitchFamily="34" charset="0"/>
          </a:endParaRPr>
        </a:p>
      </dsp:txBody>
      <dsp:txXfrm>
        <a:off x="3982171" y="2468724"/>
        <a:ext cx="3528560" cy="505216"/>
      </dsp:txXfrm>
    </dsp:sp>
    <dsp:sp modelId="{8EABE2A2-F57E-4720-AFAB-FA2D61AD5CBF}">
      <dsp:nvSpPr>
        <dsp:cNvPr id="0" name=""/>
        <dsp:cNvSpPr/>
      </dsp:nvSpPr>
      <dsp:spPr>
        <a:xfrm>
          <a:off x="3954840" y="3071256"/>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a:latin typeface="Bahnschrift" panose="020B0502040204020203" pitchFamily="34" charset="0"/>
            </a:rPr>
            <a:t>Communications </a:t>
          </a:r>
          <a:r>
            <a:rPr lang="tr-TR" sz="1800" b="1" kern="1200" dirty="0" err="1">
              <a:latin typeface="Bahnschrift" panose="020B0502040204020203" pitchFamily="34" charset="0"/>
            </a:rPr>
            <a:t>and</a:t>
          </a:r>
          <a:r>
            <a:rPr lang="tr-TR" sz="1800" b="1" kern="1200" dirty="0">
              <a:latin typeface="Bahnschrift" panose="020B0502040204020203" pitchFamily="34" charset="0"/>
            </a:rPr>
            <a:t> Data Management</a:t>
          </a:r>
        </a:p>
      </dsp:txBody>
      <dsp:txXfrm>
        <a:off x="3982171" y="3098587"/>
        <a:ext cx="3528560" cy="505216"/>
      </dsp:txXfrm>
    </dsp:sp>
    <dsp:sp modelId="{0F703328-5E82-4C30-8735-C35D3E4D1C72}">
      <dsp:nvSpPr>
        <dsp:cNvPr id="0" name=""/>
        <dsp:cNvSpPr/>
      </dsp:nvSpPr>
      <dsp:spPr>
        <a:xfrm>
          <a:off x="3954840" y="3701119"/>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a:latin typeface="Bahnschrift" panose="020B0502040204020203" pitchFamily="34" charset="0"/>
            </a:rPr>
            <a:t>Operating </a:t>
          </a:r>
          <a:r>
            <a:rPr lang="tr-TR" sz="1800" b="1" kern="1200" dirty="0" err="1">
              <a:latin typeface="Bahnschrift" panose="020B0502040204020203" pitchFamily="34" charset="0"/>
            </a:rPr>
            <a:t>System</a:t>
          </a:r>
          <a:endParaRPr lang="tr-TR" sz="1800" b="1" kern="1200" dirty="0">
            <a:latin typeface="Bahnschrift" panose="020B0502040204020203" pitchFamily="34" charset="0"/>
          </a:endParaRPr>
        </a:p>
      </dsp:txBody>
      <dsp:txXfrm>
        <a:off x="3982171" y="3728450"/>
        <a:ext cx="3528560" cy="505216"/>
      </dsp:txXfrm>
    </dsp:sp>
    <dsp:sp modelId="{7320B59F-E50D-4DAD-86EA-4DAD823340F2}">
      <dsp:nvSpPr>
        <dsp:cNvPr id="0" name=""/>
        <dsp:cNvSpPr/>
      </dsp:nvSpPr>
      <dsp:spPr>
        <a:xfrm>
          <a:off x="3954840" y="4330983"/>
          <a:ext cx="3583222" cy="559878"/>
        </a:xfrm>
        <a:prstGeom prst="roundRect">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tr-TR" sz="1800" b="1" kern="1200" dirty="0" err="1">
              <a:latin typeface="Bahnschrift" panose="020B0502040204020203" pitchFamily="34" charset="0"/>
            </a:rPr>
            <a:t>Equipment</a:t>
          </a:r>
          <a:r>
            <a:rPr lang="tr-TR" sz="1800" b="1" kern="1200" dirty="0">
              <a:latin typeface="Bahnschrift" panose="020B0502040204020203" pitchFamily="34" charset="0"/>
            </a:rPr>
            <a:t>: </a:t>
          </a:r>
          <a:r>
            <a:rPr lang="en-US" sz="1800" kern="1200" dirty="0">
              <a:latin typeface="Bahnschrift" panose="020B0502040204020203" pitchFamily="34" charset="0"/>
            </a:rPr>
            <a:t>Hardware devices</a:t>
          </a:r>
          <a:endParaRPr lang="tr-TR" sz="1800" b="1" kern="1200" dirty="0">
            <a:latin typeface="Bahnschrift" panose="020B0502040204020203" pitchFamily="34" charset="0"/>
          </a:endParaRPr>
        </a:p>
      </dsp:txBody>
      <dsp:txXfrm>
        <a:off x="3982171" y="4358314"/>
        <a:ext cx="3528560" cy="50521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6119D-C7AA-46EA-AA0E-204C4192A198}" type="datetimeFigureOut">
              <a:rPr lang="tr-TR" smtClean="0"/>
              <a:t>16.05.2023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F12A3-0635-4BAC-8CBC-4FD48B2C9763}" type="slidenum">
              <a:rPr lang="tr-TR" smtClean="0"/>
              <a:t>‹#›</a:t>
            </a:fld>
            <a:endParaRPr lang="tr-TR"/>
          </a:p>
        </p:txBody>
      </p:sp>
    </p:spTree>
    <p:extLst>
      <p:ext uri="{BB962C8B-B14F-4D97-AF65-F5344CB8AC3E}">
        <p14:creationId xmlns:p14="http://schemas.microsoft.com/office/powerpoint/2010/main" val="3519268484"/>
      </p:ext>
    </p:extLst>
  </p:cSld>
  <p:clrMap bg1="lt1" tx1="dk1" bg2="lt2" tx2="dk2" accent1="accent1" accent2="accent2" accent3="accent3" accent4="accent4" accent5="accent5" accent6="accent6" hlink="hlink" folHlink="folHlink"/>
  <p:notesStyle>
    <a:lvl1pPr marL="0" algn="l" defTabSz="914324" rtl="0" eaLnBrk="1" latinLnBrk="0" hangingPunct="1">
      <a:defRPr sz="1200" kern="1200">
        <a:solidFill>
          <a:schemeClr val="tx1"/>
        </a:solidFill>
        <a:latin typeface="+mn-lt"/>
        <a:ea typeface="+mn-ea"/>
        <a:cs typeface="+mn-cs"/>
      </a:defRPr>
    </a:lvl1pPr>
    <a:lvl2pPr marL="457161" algn="l" defTabSz="914324" rtl="0" eaLnBrk="1" latinLnBrk="0" hangingPunct="1">
      <a:defRPr sz="1200" kern="1200">
        <a:solidFill>
          <a:schemeClr val="tx1"/>
        </a:solidFill>
        <a:latin typeface="+mn-lt"/>
        <a:ea typeface="+mn-ea"/>
        <a:cs typeface="+mn-cs"/>
      </a:defRPr>
    </a:lvl2pPr>
    <a:lvl3pPr marL="914324" algn="l" defTabSz="914324" rtl="0" eaLnBrk="1" latinLnBrk="0" hangingPunct="1">
      <a:defRPr sz="1200" kern="1200">
        <a:solidFill>
          <a:schemeClr val="tx1"/>
        </a:solidFill>
        <a:latin typeface="+mn-lt"/>
        <a:ea typeface="+mn-ea"/>
        <a:cs typeface="+mn-cs"/>
      </a:defRPr>
    </a:lvl3pPr>
    <a:lvl4pPr marL="1371485" algn="l" defTabSz="914324" rtl="0" eaLnBrk="1" latinLnBrk="0" hangingPunct="1">
      <a:defRPr sz="1200" kern="1200">
        <a:solidFill>
          <a:schemeClr val="tx1"/>
        </a:solidFill>
        <a:latin typeface="+mn-lt"/>
        <a:ea typeface="+mn-ea"/>
        <a:cs typeface="+mn-cs"/>
      </a:defRPr>
    </a:lvl4pPr>
    <a:lvl5pPr marL="1828647" algn="l" defTabSz="914324" rtl="0" eaLnBrk="1" latinLnBrk="0" hangingPunct="1">
      <a:defRPr sz="1200" kern="1200">
        <a:solidFill>
          <a:schemeClr val="tx1"/>
        </a:solidFill>
        <a:latin typeface="+mn-lt"/>
        <a:ea typeface="+mn-ea"/>
        <a:cs typeface="+mn-cs"/>
      </a:defRPr>
    </a:lvl5pPr>
    <a:lvl6pPr marL="2285808" algn="l" defTabSz="914324" rtl="0" eaLnBrk="1" latinLnBrk="0" hangingPunct="1">
      <a:defRPr sz="1200" kern="1200">
        <a:solidFill>
          <a:schemeClr val="tx1"/>
        </a:solidFill>
        <a:latin typeface="+mn-lt"/>
        <a:ea typeface="+mn-ea"/>
        <a:cs typeface="+mn-cs"/>
      </a:defRPr>
    </a:lvl6pPr>
    <a:lvl7pPr marL="2742970" algn="l" defTabSz="914324" rtl="0" eaLnBrk="1" latinLnBrk="0" hangingPunct="1">
      <a:defRPr sz="1200" kern="1200">
        <a:solidFill>
          <a:schemeClr val="tx1"/>
        </a:solidFill>
        <a:latin typeface="+mn-lt"/>
        <a:ea typeface="+mn-ea"/>
        <a:cs typeface="+mn-cs"/>
      </a:defRPr>
    </a:lvl7pPr>
    <a:lvl8pPr marL="3200132" algn="l" defTabSz="914324" rtl="0" eaLnBrk="1" latinLnBrk="0" hangingPunct="1">
      <a:defRPr sz="1200" kern="1200">
        <a:solidFill>
          <a:schemeClr val="tx1"/>
        </a:solidFill>
        <a:latin typeface="+mn-lt"/>
        <a:ea typeface="+mn-ea"/>
        <a:cs typeface="+mn-cs"/>
      </a:defRPr>
    </a:lvl8pPr>
    <a:lvl9pPr marL="3657293" algn="l" defTabSz="9143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2</a:t>
            </a:fld>
            <a:endParaRPr lang="tr-TR"/>
          </a:p>
        </p:txBody>
      </p:sp>
    </p:spTree>
    <p:extLst>
      <p:ext uri="{BB962C8B-B14F-4D97-AF65-F5344CB8AC3E}">
        <p14:creationId xmlns:p14="http://schemas.microsoft.com/office/powerpoint/2010/main" val="177269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16</a:t>
            </a:fld>
            <a:endParaRPr lang="tr-TR"/>
          </a:p>
        </p:txBody>
      </p:sp>
    </p:spTree>
    <p:extLst>
      <p:ext uri="{BB962C8B-B14F-4D97-AF65-F5344CB8AC3E}">
        <p14:creationId xmlns:p14="http://schemas.microsoft.com/office/powerpoint/2010/main" val="7076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17</a:t>
            </a:fld>
            <a:endParaRPr lang="tr-TR"/>
          </a:p>
        </p:txBody>
      </p:sp>
    </p:spTree>
    <p:extLst>
      <p:ext uri="{BB962C8B-B14F-4D97-AF65-F5344CB8AC3E}">
        <p14:creationId xmlns:p14="http://schemas.microsoft.com/office/powerpoint/2010/main" val="160881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24</a:t>
            </a:fld>
            <a:endParaRPr lang="tr-TR"/>
          </a:p>
        </p:txBody>
      </p:sp>
    </p:spTree>
    <p:extLst>
      <p:ext uri="{BB962C8B-B14F-4D97-AF65-F5344CB8AC3E}">
        <p14:creationId xmlns:p14="http://schemas.microsoft.com/office/powerpoint/2010/main" val="60110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3</a:t>
            </a:fld>
            <a:endParaRPr lang="tr-TR"/>
          </a:p>
        </p:txBody>
      </p:sp>
    </p:spTree>
    <p:extLst>
      <p:ext uri="{BB962C8B-B14F-4D97-AF65-F5344CB8AC3E}">
        <p14:creationId xmlns:p14="http://schemas.microsoft.com/office/powerpoint/2010/main" val="243077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5</a:t>
            </a:fld>
            <a:endParaRPr lang="tr-TR"/>
          </a:p>
        </p:txBody>
      </p:sp>
    </p:spTree>
    <p:extLst>
      <p:ext uri="{BB962C8B-B14F-4D97-AF65-F5344CB8AC3E}">
        <p14:creationId xmlns:p14="http://schemas.microsoft.com/office/powerpoint/2010/main" val="424150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6</a:t>
            </a:fld>
            <a:endParaRPr lang="tr-TR"/>
          </a:p>
        </p:txBody>
      </p:sp>
    </p:spTree>
    <p:extLst>
      <p:ext uri="{BB962C8B-B14F-4D97-AF65-F5344CB8AC3E}">
        <p14:creationId xmlns:p14="http://schemas.microsoft.com/office/powerpoint/2010/main" val="85297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7</a:t>
            </a:fld>
            <a:endParaRPr lang="tr-TR"/>
          </a:p>
        </p:txBody>
      </p:sp>
    </p:spTree>
    <p:extLst>
      <p:ext uri="{BB962C8B-B14F-4D97-AF65-F5344CB8AC3E}">
        <p14:creationId xmlns:p14="http://schemas.microsoft.com/office/powerpoint/2010/main" val="26618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9</a:t>
            </a:fld>
            <a:endParaRPr lang="tr-TR"/>
          </a:p>
        </p:txBody>
      </p:sp>
    </p:spTree>
    <p:extLst>
      <p:ext uri="{BB962C8B-B14F-4D97-AF65-F5344CB8AC3E}">
        <p14:creationId xmlns:p14="http://schemas.microsoft.com/office/powerpoint/2010/main" val="361777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buNone/>
            </a:pPr>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13</a:t>
            </a:fld>
            <a:endParaRPr lang="tr-TR"/>
          </a:p>
        </p:txBody>
      </p:sp>
    </p:spTree>
    <p:extLst>
      <p:ext uri="{BB962C8B-B14F-4D97-AF65-F5344CB8AC3E}">
        <p14:creationId xmlns:p14="http://schemas.microsoft.com/office/powerpoint/2010/main" val="361038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14</a:t>
            </a:fld>
            <a:endParaRPr lang="tr-TR"/>
          </a:p>
        </p:txBody>
      </p:sp>
    </p:spTree>
    <p:extLst>
      <p:ext uri="{BB962C8B-B14F-4D97-AF65-F5344CB8AC3E}">
        <p14:creationId xmlns:p14="http://schemas.microsoft.com/office/powerpoint/2010/main" val="36593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rtl="0">
              <a:spcBef>
                <a:spcPts val="0"/>
              </a:spcBef>
              <a:spcAft>
                <a:spcPts val="0"/>
              </a:spcAft>
            </a:pPr>
            <a:endParaRPr lang="tr-TR" dirty="0"/>
          </a:p>
        </p:txBody>
      </p:sp>
      <p:sp>
        <p:nvSpPr>
          <p:cNvPr id="4" name="Slayt Numarası Yer Tutucusu 3"/>
          <p:cNvSpPr>
            <a:spLocks noGrp="1"/>
          </p:cNvSpPr>
          <p:nvPr>
            <p:ph type="sldNum" sz="quarter" idx="5"/>
          </p:nvPr>
        </p:nvSpPr>
        <p:spPr/>
        <p:txBody>
          <a:bodyPr/>
          <a:lstStyle/>
          <a:p>
            <a:fld id="{DB5F12A3-0635-4BAC-8CBC-4FD48B2C9763}" type="slidenum">
              <a:rPr lang="tr-TR" smtClean="0"/>
              <a:t>15</a:t>
            </a:fld>
            <a:endParaRPr lang="tr-TR"/>
          </a:p>
        </p:txBody>
      </p:sp>
    </p:spTree>
    <p:extLst>
      <p:ext uri="{BB962C8B-B14F-4D97-AF65-F5344CB8AC3E}">
        <p14:creationId xmlns:p14="http://schemas.microsoft.com/office/powerpoint/2010/main" val="3313568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5E7910-60DF-9DF9-DB49-88E9C43732B2}"/>
              </a:ext>
            </a:extLst>
          </p:cNvPr>
          <p:cNvSpPr>
            <a:spLocks noGrp="1"/>
          </p:cNvSpPr>
          <p:nvPr>
            <p:ph type="ctrTitle"/>
          </p:nvPr>
        </p:nvSpPr>
        <p:spPr>
          <a:xfrm>
            <a:off x="1524001"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7291891-6F4B-37A7-CB0D-1EEFDBFA779E}"/>
              </a:ext>
            </a:extLst>
          </p:cNvPr>
          <p:cNvSpPr>
            <a:spLocks noGrp="1"/>
          </p:cNvSpPr>
          <p:nvPr>
            <p:ph type="subTitle" idx="1"/>
          </p:nvPr>
        </p:nvSpPr>
        <p:spPr>
          <a:xfrm>
            <a:off x="1524001" y="36020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51752E4-BEA9-7BC3-3919-DDE09C731B69}"/>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5" name="Alt Bilgi Yer Tutucusu 4">
            <a:extLst>
              <a:ext uri="{FF2B5EF4-FFF2-40B4-BE49-F238E27FC236}">
                <a16:creationId xmlns:a16="http://schemas.microsoft.com/office/drawing/2014/main" id="{81728FA2-C9A8-E669-DC98-CA12532C0C4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5A39F1F-B7AB-18DD-BCF4-B8528C4168AC}"/>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1393960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013275-9127-A146-529C-03FA860B9021}"/>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466F89C-C9C4-C0C7-5B14-3DC6203522A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D4C730-DE16-2F54-C9C5-4517642CA8E5}"/>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5" name="Alt Bilgi Yer Tutucusu 4">
            <a:extLst>
              <a:ext uri="{FF2B5EF4-FFF2-40B4-BE49-F238E27FC236}">
                <a16:creationId xmlns:a16="http://schemas.microsoft.com/office/drawing/2014/main" id="{6FEBA659-BEDB-4CE4-D00C-6293971D35A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E7D1EDB-CDB1-43D7-9D17-B1505C9EEF03}"/>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1252023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3250B8D-BF69-3093-D99D-D558E226776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A9733634-55DB-0E42-E713-946B1C833D8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9EB24CB-EE03-A1E7-4AC5-FF35668E3F60}"/>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5" name="Alt Bilgi Yer Tutucusu 4">
            <a:extLst>
              <a:ext uri="{FF2B5EF4-FFF2-40B4-BE49-F238E27FC236}">
                <a16:creationId xmlns:a16="http://schemas.microsoft.com/office/drawing/2014/main" id="{4EF54D63-11E2-19F4-5B88-9FEA8FE17F4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EDDCF40-A713-5327-6C20-0739D576E898}"/>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1918630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3A215A-15DE-4244-5BB0-60E135D4CE4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13A5466-5806-E840-15FF-E8FDEB947C1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C73B409-A9C3-84AC-E730-2F3E3D6ED1A1}"/>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5" name="Alt Bilgi Yer Tutucusu 4">
            <a:extLst>
              <a:ext uri="{FF2B5EF4-FFF2-40B4-BE49-F238E27FC236}">
                <a16:creationId xmlns:a16="http://schemas.microsoft.com/office/drawing/2014/main" id="{16636ECE-6FBD-B7B2-0859-699B1DBA6A1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A7FD50-1590-940E-B68A-F8072A457979}"/>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1265317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79A01-EB99-9259-F8EC-0D2B6D06DA92}"/>
              </a:ext>
            </a:extLst>
          </p:cNvPr>
          <p:cNvSpPr>
            <a:spLocks noGrp="1"/>
          </p:cNvSpPr>
          <p:nvPr>
            <p:ph type="title"/>
          </p:nvPr>
        </p:nvSpPr>
        <p:spPr>
          <a:xfrm>
            <a:off x="831851"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5DF3604-998F-EFC7-DF45-51E7ACE9FC2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F905308-251E-1350-0642-365DE25C257B}"/>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5" name="Alt Bilgi Yer Tutucusu 4">
            <a:extLst>
              <a:ext uri="{FF2B5EF4-FFF2-40B4-BE49-F238E27FC236}">
                <a16:creationId xmlns:a16="http://schemas.microsoft.com/office/drawing/2014/main" id="{1A9788AA-2DC5-6BA7-E594-0ABF71667CF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8FE0DCD-A2EB-3871-C1E7-BDF79C123E14}"/>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2383751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EF6C4-412C-2831-E706-A2C6729A24D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419CBD5-8ED2-2B62-C053-A81CF7985172}"/>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0B38652-47C2-1E93-78C0-6C6ED8B1F34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2A4E971-D05E-BAFF-F29D-94BEE771A1DE}"/>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6" name="Alt Bilgi Yer Tutucusu 5">
            <a:extLst>
              <a:ext uri="{FF2B5EF4-FFF2-40B4-BE49-F238E27FC236}">
                <a16:creationId xmlns:a16="http://schemas.microsoft.com/office/drawing/2014/main" id="{0F48D011-36B0-4C05-F674-BD77486AFBB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9070A91-74A2-4BFA-0DE2-F00223A45E8D}"/>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49605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2D56FE-DDA4-E66E-CF72-5ACE56E5FFF1}"/>
              </a:ext>
            </a:extLst>
          </p:cNvPr>
          <p:cNvSpPr>
            <a:spLocks noGrp="1"/>
          </p:cNvSpPr>
          <p:nvPr>
            <p:ph type="title"/>
          </p:nvPr>
        </p:nvSpPr>
        <p:spPr>
          <a:xfrm>
            <a:off x="839789" y="365126"/>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88BA204-9CF8-C6DA-3CD6-7D68BA36D803}"/>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0F92545-088B-5C94-B1D2-062EC9720C8D}"/>
              </a:ext>
            </a:extLst>
          </p:cNvPr>
          <p:cNvSpPr>
            <a:spLocks noGrp="1"/>
          </p:cNvSpPr>
          <p:nvPr>
            <p:ph sz="half" idx="2"/>
          </p:nvPr>
        </p:nvSpPr>
        <p:spPr>
          <a:xfrm>
            <a:off x="839789"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EFC1A4D-F12B-C69B-4EDB-FFC1B616B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2C7A453-57B6-73D6-3E88-CB2A97B4547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FB9D653-E22A-A653-61EB-A95AEC6B5A7A}"/>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8" name="Alt Bilgi Yer Tutucusu 7">
            <a:extLst>
              <a:ext uri="{FF2B5EF4-FFF2-40B4-BE49-F238E27FC236}">
                <a16:creationId xmlns:a16="http://schemas.microsoft.com/office/drawing/2014/main" id="{D37F0891-E295-1851-E827-9D0B71BA69B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A344990-133F-04CC-F774-FC7D44DA7F2C}"/>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2585298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E90B43-A833-9FB3-CD2C-47938A17FA3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D893D5BD-A57E-720E-3A43-7673AAEFF4FB}"/>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4" name="Alt Bilgi Yer Tutucusu 3">
            <a:extLst>
              <a:ext uri="{FF2B5EF4-FFF2-40B4-BE49-F238E27FC236}">
                <a16:creationId xmlns:a16="http://schemas.microsoft.com/office/drawing/2014/main" id="{774B6543-582B-CE19-3CD7-B36BC08C50C9}"/>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74F2ABF-3B60-1809-C469-C4962F112722}"/>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281250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B54F919-EA3A-A4AC-13A5-A1DFF58C282E}"/>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3" name="Alt Bilgi Yer Tutucusu 2">
            <a:extLst>
              <a:ext uri="{FF2B5EF4-FFF2-40B4-BE49-F238E27FC236}">
                <a16:creationId xmlns:a16="http://schemas.microsoft.com/office/drawing/2014/main" id="{C6C592DB-A32F-60D7-0850-093F11933643}"/>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93E3E26C-5B35-EF28-A5ED-127D539746D9}"/>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167258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65FA40-D499-959A-BC1C-15685AADA409}"/>
              </a:ext>
            </a:extLst>
          </p:cNvPr>
          <p:cNvSpPr>
            <a:spLocks noGrp="1"/>
          </p:cNvSpPr>
          <p:nvPr>
            <p:ph type="title"/>
          </p:nvPr>
        </p:nvSpPr>
        <p:spPr>
          <a:xfrm>
            <a:off x="839789"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A7BEB24-9C5E-2ECB-8699-648ACEDC851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4BF0172-3A5B-7BC0-DCE2-B73A828EF616}"/>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2887DAA-603B-F2B4-6983-12FA8C02284D}"/>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6" name="Alt Bilgi Yer Tutucusu 5">
            <a:extLst>
              <a:ext uri="{FF2B5EF4-FFF2-40B4-BE49-F238E27FC236}">
                <a16:creationId xmlns:a16="http://schemas.microsoft.com/office/drawing/2014/main" id="{1F304839-FB55-1040-9C39-0F8C32F4BE4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06BE4D1-EE16-C60C-CFB5-5CDFBAE5B050}"/>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325571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A6B9F0-4118-0D79-4453-3D3DB4023B4E}"/>
              </a:ext>
            </a:extLst>
          </p:cNvPr>
          <p:cNvSpPr>
            <a:spLocks noGrp="1"/>
          </p:cNvSpPr>
          <p:nvPr>
            <p:ph type="title"/>
          </p:nvPr>
        </p:nvSpPr>
        <p:spPr>
          <a:xfrm>
            <a:off x="839789"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7E3152C-0E7C-4B60-7B45-01E63EB3D176}"/>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61DB1BC6-ABF4-5430-8E9D-BBF52B5B53B1}"/>
              </a:ext>
            </a:extLst>
          </p:cNvPr>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FB6ADC1-2243-F9C3-A494-C92CBD53D77C}"/>
              </a:ext>
            </a:extLst>
          </p:cNvPr>
          <p:cNvSpPr>
            <a:spLocks noGrp="1"/>
          </p:cNvSpPr>
          <p:nvPr>
            <p:ph type="dt" sz="half" idx="10"/>
          </p:nvPr>
        </p:nvSpPr>
        <p:spPr/>
        <p:txBody>
          <a:bodyPr/>
          <a:lstStyle/>
          <a:p>
            <a:fld id="{E7E15A05-94AC-488D-912B-D8310C686DC6}" type="datetimeFigureOut">
              <a:rPr lang="tr-TR" smtClean="0"/>
              <a:t>16.05.2023</a:t>
            </a:fld>
            <a:endParaRPr lang="tr-TR"/>
          </a:p>
        </p:txBody>
      </p:sp>
      <p:sp>
        <p:nvSpPr>
          <p:cNvPr id="6" name="Alt Bilgi Yer Tutucusu 5">
            <a:extLst>
              <a:ext uri="{FF2B5EF4-FFF2-40B4-BE49-F238E27FC236}">
                <a16:creationId xmlns:a16="http://schemas.microsoft.com/office/drawing/2014/main" id="{EAAED852-5B20-BFA3-25AF-541681FE05D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549857B-5BF7-D086-9E76-DCDD243214A6}"/>
              </a:ext>
            </a:extLst>
          </p:cNvPr>
          <p:cNvSpPr>
            <a:spLocks noGrp="1"/>
          </p:cNvSpPr>
          <p:nvPr>
            <p:ph type="sldNum" sz="quarter" idx="12"/>
          </p:nvPr>
        </p:nvSpPr>
        <p:spPr/>
        <p:txBody>
          <a:bodyPr/>
          <a:lstStyle/>
          <a:p>
            <a:fld id="{6110FB0D-3C6D-409A-910A-C0CDD2843799}" type="slidenum">
              <a:rPr lang="tr-TR" smtClean="0"/>
              <a:t>‹#›</a:t>
            </a:fld>
            <a:endParaRPr lang="tr-TR"/>
          </a:p>
        </p:txBody>
      </p:sp>
    </p:spTree>
    <p:extLst>
      <p:ext uri="{BB962C8B-B14F-4D97-AF65-F5344CB8AC3E}">
        <p14:creationId xmlns:p14="http://schemas.microsoft.com/office/powerpoint/2010/main" val="218840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A550ADC-8128-F9B7-8582-472B8DB4A880}"/>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0716C09-C142-F8DE-68FF-2F3ADCEC4B57}"/>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AD16412-D149-F287-45A1-7348F816D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15A05-94AC-488D-912B-D8310C686DC6}" type="datetimeFigureOut">
              <a:rPr lang="tr-TR" smtClean="0"/>
              <a:t>16.05.2023</a:t>
            </a:fld>
            <a:endParaRPr lang="tr-TR"/>
          </a:p>
        </p:txBody>
      </p:sp>
      <p:sp>
        <p:nvSpPr>
          <p:cNvPr id="5" name="Alt Bilgi Yer Tutucusu 4">
            <a:extLst>
              <a:ext uri="{FF2B5EF4-FFF2-40B4-BE49-F238E27FC236}">
                <a16:creationId xmlns:a16="http://schemas.microsoft.com/office/drawing/2014/main" id="{52AE6725-B952-788B-2D62-F09C0243493C}"/>
              </a:ext>
            </a:extLst>
          </p:cNvPr>
          <p:cNvSpPr>
            <a:spLocks noGrp="1"/>
          </p:cNvSpPr>
          <p:nvPr>
            <p:ph type="ftr" sz="quarter" idx="3"/>
          </p:nvPr>
        </p:nvSpPr>
        <p:spPr>
          <a:xfrm>
            <a:off x="403860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514BEAB-DCBD-F2E6-1EBF-3EDB880E9E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0FB0D-3C6D-409A-910A-C0CDD2843799}" type="slidenum">
              <a:rPr lang="tr-TR" smtClean="0"/>
              <a:t>‹#›</a:t>
            </a:fld>
            <a:endParaRPr lang="tr-TR"/>
          </a:p>
        </p:txBody>
      </p:sp>
    </p:spTree>
    <p:extLst>
      <p:ext uri="{BB962C8B-B14F-4D97-AF65-F5344CB8AC3E}">
        <p14:creationId xmlns:p14="http://schemas.microsoft.com/office/powerpoint/2010/main" val="349282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youtu.be/qUTTAWGmFeI" TargetMode="External"/><Relationship Id="rId4" Type="http://schemas.openxmlformats.org/officeDocument/2006/relationships/hyperlink" Target="https://youtu.be/Pa6uCew5TW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qUTTAWGmFeI?feature=oembed" TargetMode="Externa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ideo" Target="https://www.youtube.com/embed/Pa6uCew5TWs?feature=oembed" TargetMode="External"/><Relationship Id="rId6" Type="http://schemas.openxmlformats.org/officeDocument/2006/relationships/image" Target="../media/image7.jpe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0448B4C-350E-1405-C780-978BD9D5D384}"/>
              </a:ext>
            </a:extLst>
          </p:cNvPr>
          <p:cNvSpPr>
            <a:spLocks noGrp="1"/>
          </p:cNvSpPr>
          <p:nvPr>
            <p:ph type="ctrTitle"/>
          </p:nvPr>
        </p:nvSpPr>
        <p:spPr>
          <a:xfrm>
            <a:off x="477983" y="933522"/>
            <a:ext cx="4023358" cy="3204134"/>
          </a:xfrm>
        </p:spPr>
        <p:txBody>
          <a:bodyPr anchor="b">
            <a:normAutofit fontScale="90000"/>
          </a:bodyPr>
          <a:lstStyle/>
          <a:p>
            <a:pPr algn="r"/>
            <a:r>
              <a:rPr lang="tr-TR" sz="4800" b="1" dirty="0">
                <a:latin typeface="Bahnschrift" panose="020B0502040204020203" pitchFamily="34" charset="0"/>
              </a:rPr>
              <a:t>SOCIO-TECHNICAL PERSPECTIVE OF SELF-DRIVING CARS</a:t>
            </a:r>
          </a:p>
        </p:txBody>
      </p:sp>
      <p:sp>
        <p:nvSpPr>
          <p:cNvPr id="3" name="Alt Başlık 2">
            <a:extLst>
              <a:ext uri="{FF2B5EF4-FFF2-40B4-BE49-F238E27FC236}">
                <a16:creationId xmlns:a16="http://schemas.microsoft.com/office/drawing/2014/main" id="{4AA5F888-F439-6961-1FE5-9060133CDAAD}"/>
              </a:ext>
            </a:extLst>
          </p:cNvPr>
          <p:cNvSpPr>
            <a:spLocks noGrp="1"/>
          </p:cNvSpPr>
          <p:nvPr>
            <p:ph type="subTitle" idx="1"/>
          </p:nvPr>
        </p:nvSpPr>
        <p:spPr>
          <a:xfrm>
            <a:off x="477982" y="4684083"/>
            <a:ext cx="4023359" cy="1208141"/>
          </a:xfrm>
        </p:spPr>
        <p:txBody>
          <a:bodyPr>
            <a:normAutofit/>
          </a:bodyPr>
          <a:lstStyle/>
          <a:p>
            <a:pPr algn="l"/>
            <a:r>
              <a:rPr lang="tr-TR" sz="2000" b="1" dirty="0">
                <a:latin typeface="Bahnschrift" panose="020B0502040204020203" pitchFamily="34" charset="0"/>
              </a:rPr>
              <a:t>GENC, ECE BEREN</a:t>
            </a:r>
          </a:p>
          <a:p>
            <a:pPr algn="l"/>
            <a:r>
              <a:rPr lang="tr-TR" sz="2000" b="1" dirty="0">
                <a:latin typeface="Bahnschrift" panose="020B0502040204020203" pitchFamily="34" charset="0"/>
              </a:rPr>
              <a:t>2023-05-15</a:t>
            </a:r>
          </a:p>
          <a:p>
            <a:pPr algn="l"/>
            <a:r>
              <a:rPr lang="tr-TR" sz="2000" b="1" dirty="0">
                <a:latin typeface="Bahnschrift" panose="020B0502040204020203" pitchFamily="34" charset="0"/>
              </a:rPr>
              <a:t>ANKARA</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49272" y="6047675"/>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105776"/>
            <a:ext cx="890306" cy="752224"/>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995356" y="6312611"/>
            <a:ext cx="11121289"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MIDDLE EAST TECHNICAL UNIVERSITY	   INFORMATICS INSTITUTE	   DEPARTMENT OF INFORMATION SYSTEMS </a:t>
            </a:r>
          </a:p>
        </p:txBody>
      </p:sp>
      <p:sp>
        <p:nvSpPr>
          <p:cNvPr id="10" name="Dikdörtgen 9">
            <a:extLst>
              <a:ext uri="{FF2B5EF4-FFF2-40B4-BE49-F238E27FC236}">
                <a16:creationId xmlns:a16="http://schemas.microsoft.com/office/drawing/2014/main" id="{5C0EB402-31F9-F02C-F9AB-0E2C182D5D42}"/>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452614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9</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SOCIO-TECHNICAL TRANSITION OF MOBILITY SYSTEM:  AUTONOMOUS VEHICLES</a:t>
            </a:r>
          </a:p>
        </p:txBody>
      </p:sp>
      <p:sp>
        <p:nvSpPr>
          <p:cNvPr id="9" name="Metin kutusu 8">
            <a:extLst>
              <a:ext uri="{FF2B5EF4-FFF2-40B4-BE49-F238E27FC236}">
                <a16:creationId xmlns:a16="http://schemas.microsoft.com/office/drawing/2014/main" id="{37E3CF0C-6D4A-984E-7D70-8A0E937BBFFB}"/>
              </a:ext>
            </a:extLst>
          </p:cNvPr>
          <p:cNvSpPr txBox="1"/>
          <p:nvPr/>
        </p:nvSpPr>
        <p:spPr>
          <a:xfrm>
            <a:off x="597159" y="848663"/>
            <a:ext cx="11594838" cy="5509200"/>
          </a:xfrm>
          <a:prstGeom prst="rect">
            <a:avLst/>
          </a:prstGeom>
          <a:noFill/>
        </p:spPr>
        <p:txBody>
          <a:bodyPr wrap="square" rtlCol="0">
            <a:spAutoFit/>
          </a:bodyPr>
          <a:lstStyle/>
          <a:p>
            <a:r>
              <a:rPr lang="en-US" sz="2200" b="1" dirty="0">
                <a:latin typeface="Bahnschrift" panose="020B0502040204020203" pitchFamily="34" charset="0"/>
              </a:rPr>
              <a:t>LIMITED SET OF DIMENSIONS</a:t>
            </a:r>
            <a:r>
              <a:rPr lang="tr-TR" sz="2200" b="1" dirty="0">
                <a:latin typeface="Bahnschrift" panose="020B0502040204020203" pitchFamily="34" charset="0"/>
              </a:rPr>
              <a:t> </a:t>
            </a:r>
            <a:r>
              <a:rPr lang="en-US" sz="2200" b="1" dirty="0">
                <a:latin typeface="Bahnschrift" panose="020B0502040204020203" pitchFamily="34" charset="0"/>
              </a:rPr>
              <a:t>OF (UN)SUSTAINABILITY</a:t>
            </a:r>
            <a:r>
              <a:rPr lang="tr-TR" sz="2200" b="1" dirty="0">
                <a:latin typeface="Bahnschrift" panose="020B0502040204020203" pitchFamily="34" charset="0"/>
              </a:rPr>
              <a:t>:</a:t>
            </a:r>
          </a:p>
          <a:p>
            <a:endParaRPr lang="tr-TR" sz="2200" b="1" dirty="0">
              <a:latin typeface="Bahnschrift" panose="020B0502040204020203" pitchFamily="34" charset="0"/>
            </a:endParaRPr>
          </a:p>
          <a:p>
            <a:r>
              <a:rPr lang="en-US" sz="2200" b="1" i="0" u="none" strike="noStrike" baseline="0" dirty="0">
                <a:latin typeface="Bahnschrift" panose="020B0502040204020203" pitchFamily="34" charset="0"/>
              </a:rPr>
              <a:t>Neo-</a:t>
            </a:r>
            <a:r>
              <a:rPr lang="tr-TR" sz="2200" b="1" i="0" u="none" strike="noStrike" baseline="0" dirty="0">
                <a:latin typeface="Bahnschrift" panose="020B0502040204020203" pitchFamily="34" charset="0"/>
              </a:rPr>
              <a:t>C</a:t>
            </a:r>
            <a:r>
              <a:rPr lang="en-US" sz="2200" b="1" i="0" u="none" strike="noStrike" baseline="0" dirty="0" err="1">
                <a:latin typeface="Bahnschrift" panose="020B0502040204020203" pitchFamily="34" charset="0"/>
              </a:rPr>
              <a:t>lassical</a:t>
            </a:r>
            <a:r>
              <a:rPr lang="en-US" sz="2200" b="1" i="0" u="none" strike="noStrike" baseline="0" dirty="0">
                <a:latin typeface="Bahnschrift" panose="020B0502040204020203" pitchFamily="34" charset="0"/>
              </a:rPr>
              <a:t> </a:t>
            </a:r>
            <a:r>
              <a:rPr lang="tr-TR" sz="2200" b="1" dirty="0">
                <a:latin typeface="Bahnschrift" panose="020B0502040204020203" pitchFamily="34" charset="0"/>
              </a:rPr>
              <a:t>E</a:t>
            </a:r>
            <a:r>
              <a:rPr lang="en-US" sz="2200" b="1" i="0" u="none" strike="noStrike" baseline="0" dirty="0" err="1">
                <a:latin typeface="Bahnschrift" panose="020B0502040204020203" pitchFamily="34" charset="0"/>
              </a:rPr>
              <a:t>conomists</a:t>
            </a:r>
            <a:r>
              <a:rPr lang="en-US" sz="2200" b="1" i="0" u="none" strike="noStrike" baseline="0" dirty="0">
                <a:latin typeface="Bahnschrift" panose="020B0502040204020203" pitchFamily="34" charset="0"/>
              </a:rPr>
              <a:t> </a:t>
            </a:r>
            <a:r>
              <a:rPr lang="tr-TR" sz="2200" b="1" i="0" u="none" strike="noStrike" baseline="0" dirty="0">
                <a:latin typeface="Bahnschrift" panose="020B0502040204020203" pitchFamily="34" charset="0"/>
              </a:rPr>
              <a:t>V</a:t>
            </a:r>
            <a:r>
              <a:rPr lang="en-US" sz="2200" b="1" i="0" u="none" strike="noStrike" baseline="0" dirty="0" err="1">
                <a:latin typeface="Bahnschrift" panose="020B0502040204020203" pitchFamily="34" charset="0"/>
              </a:rPr>
              <a:t>iew</a:t>
            </a:r>
            <a:r>
              <a:rPr lang="tr-TR" sz="2200" b="1" i="0" u="none" strike="noStrike" baseline="0" dirty="0">
                <a:latin typeface="Bahnschrift" panose="020B0502040204020203" pitchFamily="34" charset="0"/>
              </a:rPr>
              <a:t>:</a:t>
            </a:r>
          </a:p>
          <a:p>
            <a:pPr marL="342900" indent="-342900">
              <a:buFont typeface="Arial" panose="020B0604020202020204" pitchFamily="34" charset="0"/>
              <a:buChar char="•"/>
            </a:pPr>
            <a:r>
              <a:rPr lang="tr-TR" sz="2200" b="1" i="0" u="none" strike="noStrike" baseline="0" dirty="0">
                <a:latin typeface="Bahnschrift" panose="020B0502040204020203" pitchFamily="34" charset="0"/>
              </a:rPr>
              <a:t>E</a:t>
            </a:r>
            <a:r>
              <a:rPr lang="en-US" sz="2200" b="1" i="0" u="none" strike="noStrike" baseline="0" dirty="0" err="1">
                <a:latin typeface="Bahnschrift" panose="020B0502040204020203" pitchFamily="34" charset="0"/>
              </a:rPr>
              <a:t>nvironmental</a:t>
            </a:r>
            <a:r>
              <a:rPr lang="en-US" sz="2200" b="1" i="0" u="none" strike="noStrike" baseline="0" dirty="0">
                <a:latin typeface="Bahnschrift" panose="020B0502040204020203" pitchFamily="34" charset="0"/>
              </a:rPr>
              <a:t> problems as</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negative externalities resulting from market failures</a:t>
            </a:r>
            <a:endParaRPr lang="tr-TR"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dirty="0" err="1">
                <a:latin typeface="Bahnschrift" panose="020B0502040204020203" pitchFamily="34" charset="0"/>
              </a:rPr>
              <a:t>Govermantal</a:t>
            </a:r>
            <a:r>
              <a:rPr lang="tr-TR" sz="2200" b="1" dirty="0">
                <a:latin typeface="Bahnschrift" panose="020B0502040204020203" pitchFamily="34" charset="0"/>
              </a:rPr>
              <a:t> </a:t>
            </a:r>
            <a:r>
              <a:rPr lang="tr-TR" sz="2200" b="1" dirty="0" err="1">
                <a:latin typeface="Bahnschrift" panose="020B0502040204020203" pitchFamily="34" charset="0"/>
              </a:rPr>
              <a:t>influences</a:t>
            </a:r>
            <a:r>
              <a:rPr lang="tr-TR" sz="2200" b="1" dirty="0">
                <a:latin typeface="Bahnschrift" panose="020B0502040204020203" pitchFamily="34" charset="0"/>
              </a:rPr>
              <a:t> on </a:t>
            </a:r>
            <a:r>
              <a:rPr lang="tr-TR" sz="2200" b="1" i="0" u="none" strike="noStrike" baseline="0" dirty="0" err="1">
                <a:latin typeface="Bahnschrift" panose="020B0502040204020203" pitchFamily="34" charset="0"/>
              </a:rPr>
              <a:t>incentives</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and</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frame</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conditions</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like</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taxes</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emissions</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tradtrading</a:t>
            </a:r>
            <a:endParaRPr lang="en-US"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i="0" u="none" strike="noStrike" baseline="0" dirty="0" err="1">
                <a:latin typeface="Bahnschrift" panose="020B0502040204020203" pitchFamily="34" charset="0"/>
              </a:rPr>
              <a:t>Policy</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discussions</a:t>
            </a:r>
            <a:endParaRPr lang="tr-TR" sz="2200" b="1" i="0" u="none" strike="noStrike" baseline="0" dirty="0">
              <a:latin typeface="Bahnschrift" panose="020B0502040204020203" pitchFamily="34" charset="0"/>
            </a:endParaRPr>
          </a:p>
          <a:p>
            <a:endParaRPr lang="en-US" sz="2200" b="1" i="0" u="none" strike="noStrike" baseline="0" dirty="0">
              <a:latin typeface="Bahnschrift" panose="020B0502040204020203" pitchFamily="34" charset="0"/>
            </a:endParaRPr>
          </a:p>
          <a:p>
            <a:r>
              <a:rPr lang="en-US" sz="2200" b="1" i="0" u="none" strike="noStrike" baseline="0" dirty="0">
                <a:latin typeface="Bahnschrift" panose="020B0502040204020203" pitchFamily="34" charset="0"/>
              </a:rPr>
              <a:t>Psychologists</a:t>
            </a:r>
            <a:r>
              <a:rPr lang="tr-TR" sz="2200" b="1" i="0" u="none" strike="noStrike" baseline="0" dirty="0">
                <a:latin typeface="Bahnschrift" panose="020B0502040204020203" pitchFamily="34" charset="0"/>
              </a:rPr>
              <a:t>:</a:t>
            </a:r>
          </a:p>
          <a:p>
            <a:pPr marL="342900" indent="-342900">
              <a:buFont typeface="Arial" panose="020B0604020202020204" pitchFamily="34" charset="0"/>
              <a:buChar char="•"/>
            </a:pPr>
            <a:r>
              <a:rPr lang="tr-TR" sz="2200" b="1" dirty="0">
                <a:latin typeface="Bahnschrift" panose="020B0502040204020203" pitchFamily="34" charset="0"/>
              </a:rPr>
              <a:t>F</a:t>
            </a:r>
            <a:r>
              <a:rPr lang="en-US" sz="2200" b="1" i="0" u="none" strike="noStrike" baseline="0" dirty="0" err="1">
                <a:latin typeface="Bahnschrift" panose="020B0502040204020203" pitchFamily="34" charset="0"/>
              </a:rPr>
              <a:t>ocus</a:t>
            </a:r>
            <a:r>
              <a:rPr lang="en-US" sz="2200" b="1" i="0" u="none" strike="noStrike" baseline="0" dirty="0">
                <a:latin typeface="Bahnschrift" panose="020B0502040204020203" pitchFamily="34" charset="0"/>
              </a:rPr>
              <a:t> on the attitude and </a:t>
            </a:r>
            <a:r>
              <a:rPr lang="en-US" sz="2200" b="1" i="0" u="none" strike="noStrike" baseline="0" dirty="0" err="1">
                <a:latin typeface="Bahnschrift" panose="020B0502040204020203" pitchFamily="34" charset="0"/>
              </a:rPr>
              <a:t>behaviour</a:t>
            </a:r>
            <a:r>
              <a:rPr lang="en-US" sz="2200" b="1" i="0" u="none" strike="noStrike" baseline="0" dirty="0">
                <a:latin typeface="Bahnschrift" panose="020B0502040204020203" pitchFamily="34" charset="0"/>
              </a:rPr>
              <a:t> of individuals</a:t>
            </a:r>
          </a:p>
          <a:p>
            <a:pPr marL="342900" indent="-342900">
              <a:buFont typeface="Arial" panose="020B0604020202020204" pitchFamily="34" charset="0"/>
              <a:buChar char="•"/>
            </a:pPr>
            <a:r>
              <a:rPr lang="tr-TR" sz="2200" b="1" dirty="0">
                <a:latin typeface="Bahnschrift" panose="020B0502040204020203" pitchFamily="34" charset="0"/>
              </a:rPr>
              <a:t>P</a:t>
            </a:r>
            <a:r>
              <a:rPr lang="en-US" sz="2200" b="1" i="0" u="none" strike="noStrike" baseline="0" dirty="0" err="1">
                <a:latin typeface="Bahnschrift" panose="020B0502040204020203" pitchFamily="34" charset="0"/>
              </a:rPr>
              <a:t>olicy</a:t>
            </a:r>
            <a:r>
              <a:rPr lang="en-US" sz="2200" b="1" i="0" u="none" strike="noStrike" baseline="0" dirty="0">
                <a:latin typeface="Bahnschrift" panose="020B0502040204020203" pitchFamily="34" charset="0"/>
              </a:rPr>
              <a:t> recommendations that</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highlight information</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provision</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and</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education</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campaigns</a:t>
            </a:r>
            <a:endParaRPr lang="tr-TR" sz="2200" b="1" dirty="0">
              <a:latin typeface="Bahnschrift" panose="020B0502040204020203" pitchFamily="34" charset="0"/>
            </a:endParaRPr>
          </a:p>
          <a:p>
            <a:endParaRPr lang="tr-TR" sz="2200" b="1" i="0" u="none" strike="noStrike" baseline="0" dirty="0">
              <a:latin typeface="Bahnschrift" panose="020B0502040204020203" pitchFamily="34" charset="0"/>
            </a:endParaRPr>
          </a:p>
          <a:p>
            <a:r>
              <a:rPr lang="en-US" sz="2200" b="1" i="0" u="none" strike="noStrike" baseline="0" dirty="0">
                <a:latin typeface="Bahnschrift" panose="020B0502040204020203" pitchFamily="34" charset="0"/>
              </a:rPr>
              <a:t>Deep </a:t>
            </a:r>
            <a:r>
              <a:rPr lang="tr-TR" sz="2200" b="1" dirty="0">
                <a:latin typeface="Bahnschrift" panose="020B0502040204020203" pitchFamily="34" charset="0"/>
              </a:rPr>
              <a:t>E</a:t>
            </a:r>
            <a:r>
              <a:rPr lang="en-US" sz="2200" b="1" i="0" u="none" strike="noStrike" baseline="0" dirty="0" err="1">
                <a:latin typeface="Bahnschrift" panose="020B0502040204020203" pitchFamily="34" charset="0"/>
              </a:rPr>
              <a:t>cologists</a:t>
            </a:r>
            <a:r>
              <a:rPr lang="tr-TR" sz="2200" b="1" dirty="0">
                <a:latin typeface="Bahnschrift" panose="020B0502040204020203" pitchFamily="34" charset="0"/>
              </a:rPr>
              <a:t>:</a:t>
            </a:r>
          </a:p>
          <a:p>
            <a:pPr marL="342900" indent="-342900">
              <a:buFont typeface="Arial" panose="020B0604020202020204" pitchFamily="34" charset="0"/>
              <a:buChar char="•"/>
            </a:pPr>
            <a:r>
              <a:rPr lang="tr-TR" sz="2200" b="1" dirty="0">
                <a:latin typeface="Bahnschrift" panose="020B0502040204020203" pitchFamily="34" charset="0"/>
              </a:rPr>
              <a:t>E</a:t>
            </a:r>
            <a:r>
              <a:rPr lang="en-US" sz="2200" b="1" i="0" u="none" strike="noStrike" baseline="0" dirty="0" err="1">
                <a:latin typeface="Bahnschrift" panose="020B0502040204020203" pitchFamily="34" charset="0"/>
              </a:rPr>
              <a:t>nvironmental</a:t>
            </a:r>
            <a:r>
              <a:rPr lang="en-US" sz="2200" b="1" i="0" u="none" strike="noStrike" baseline="0" dirty="0">
                <a:latin typeface="Bahnschrift" panose="020B0502040204020203" pitchFamily="34" charset="0"/>
              </a:rPr>
              <a:t> problems to the failures</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of</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modernism</a:t>
            </a:r>
            <a:endParaRPr lang="tr-TR" sz="2200" b="1" dirty="0">
              <a:latin typeface="Bahnschrift" panose="020B0502040204020203" pitchFamily="34" charset="0"/>
            </a:endParaRPr>
          </a:p>
          <a:p>
            <a:pPr marL="342900" indent="-342900">
              <a:buFont typeface="Arial" panose="020B0604020202020204" pitchFamily="34" charset="0"/>
              <a:buChar char="•"/>
            </a:pPr>
            <a:r>
              <a:rPr lang="tr-TR" sz="2200" b="1" i="0" u="none" strike="noStrike" baseline="0" dirty="0" err="1">
                <a:latin typeface="Bahnschrift" panose="020B0502040204020203" pitchFamily="34" charset="0"/>
              </a:rPr>
              <a:t>Cultural</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change</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towards eco-centrist </a:t>
            </a:r>
            <a:r>
              <a:rPr lang="tr-TR" sz="2200" b="1" i="0" u="none" strike="noStrike" baseline="0" dirty="0" err="1">
                <a:latin typeface="Bahnschrift" panose="020B0502040204020203" pitchFamily="34" charset="0"/>
              </a:rPr>
              <a:t>approaches</a:t>
            </a:r>
            <a:endParaRPr lang="tr-TR"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dirty="0">
                <a:latin typeface="Bahnschrift" panose="020B0502040204020203" pitchFamily="34" charset="0"/>
              </a:rPr>
              <a:t>G</a:t>
            </a:r>
            <a:r>
              <a:rPr lang="en-US" sz="2200" b="1" i="0" u="none" strike="noStrike" baseline="0" dirty="0" err="1">
                <a:latin typeface="Bahnschrift" panose="020B0502040204020203" pitchFamily="34" charset="0"/>
              </a:rPr>
              <a:t>reen</a:t>
            </a:r>
            <a:r>
              <a:rPr lang="en-US" sz="2200" b="1" i="0" u="none" strike="noStrike" baseline="0" dirty="0">
                <a:latin typeface="Bahnschrift" panose="020B0502040204020203" pitchFamily="34" charset="0"/>
              </a:rPr>
              <a:t> values</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localism</a:t>
            </a:r>
            <a:r>
              <a:rPr lang="tr-TR" sz="2200" b="1" i="0" u="none" strike="noStrike" baseline="0" dirty="0">
                <a:latin typeface="Bahnschrift" panose="020B0502040204020203" pitchFamily="34" charset="0"/>
              </a:rPr>
              <a:t> </a:t>
            </a:r>
            <a:r>
              <a:rPr lang="tr-TR" sz="2200" b="1" i="0" u="none" strike="noStrike" baseline="0" dirty="0" err="1">
                <a:latin typeface="Bahnschrift" panose="020B0502040204020203" pitchFamily="34" charset="0"/>
              </a:rPr>
              <a:t>and</a:t>
            </a:r>
            <a:r>
              <a:rPr lang="tr-TR" sz="2200" b="1" i="0" u="none" strike="noStrike" baseline="0" dirty="0">
                <a:latin typeface="Bahnschrift" panose="020B0502040204020203" pitchFamily="34" charset="0"/>
              </a:rPr>
              <a:t> self-</a:t>
            </a:r>
            <a:r>
              <a:rPr lang="tr-TR" sz="2200" b="1" i="0" u="none" strike="noStrike" baseline="0" dirty="0" err="1">
                <a:latin typeface="Bahnschrift" panose="020B0502040204020203" pitchFamily="34" charset="0"/>
              </a:rPr>
              <a:t>sufficiency</a:t>
            </a:r>
            <a:endParaRPr lang="en-US" sz="2200" b="1" i="0" u="none" strike="noStrike" baseline="0" dirty="0">
              <a:latin typeface="Bahnschrift" panose="020B0502040204020203" pitchFamily="34" charset="0"/>
            </a:endParaRPr>
          </a:p>
        </p:txBody>
      </p:sp>
    </p:spTree>
    <p:extLst>
      <p:ext uri="{BB962C8B-B14F-4D97-AF65-F5344CB8AC3E}">
        <p14:creationId xmlns:p14="http://schemas.microsoft.com/office/powerpoint/2010/main" val="37241181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10</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SOCIO-TECHNICAL TRANSITION OF MOBILITY SYSTEM:  AUTONOMOUS VEHICLES</a:t>
            </a:r>
          </a:p>
        </p:txBody>
      </p:sp>
      <p:sp>
        <p:nvSpPr>
          <p:cNvPr id="9" name="Metin kutusu 8">
            <a:extLst>
              <a:ext uri="{FF2B5EF4-FFF2-40B4-BE49-F238E27FC236}">
                <a16:creationId xmlns:a16="http://schemas.microsoft.com/office/drawing/2014/main" id="{37E3CF0C-6D4A-984E-7D70-8A0E937BBFFB}"/>
              </a:ext>
            </a:extLst>
          </p:cNvPr>
          <p:cNvSpPr txBox="1"/>
          <p:nvPr/>
        </p:nvSpPr>
        <p:spPr>
          <a:xfrm>
            <a:off x="597159" y="848663"/>
            <a:ext cx="11594838" cy="4493538"/>
          </a:xfrm>
          <a:prstGeom prst="rect">
            <a:avLst/>
          </a:prstGeom>
          <a:noFill/>
        </p:spPr>
        <p:txBody>
          <a:bodyPr wrap="square" rtlCol="0">
            <a:spAutoFit/>
          </a:bodyPr>
          <a:lstStyle/>
          <a:p>
            <a:r>
              <a:rPr lang="en-US" sz="2200" b="1" dirty="0">
                <a:latin typeface="Bahnschrift" panose="020B0502040204020203" pitchFamily="34" charset="0"/>
              </a:rPr>
              <a:t>LIMITED SET OF DIMENSIONS</a:t>
            </a:r>
            <a:r>
              <a:rPr lang="tr-TR" sz="2200" b="1" dirty="0">
                <a:latin typeface="Bahnschrift" panose="020B0502040204020203" pitchFamily="34" charset="0"/>
              </a:rPr>
              <a:t> </a:t>
            </a:r>
            <a:r>
              <a:rPr lang="en-US" sz="2200" b="1" dirty="0">
                <a:latin typeface="Bahnschrift" panose="020B0502040204020203" pitchFamily="34" charset="0"/>
              </a:rPr>
              <a:t>OF (UN)SUSTAINABILITY</a:t>
            </a:r>
            <a:r>
              <a:rPr lang="tr-TR" sz="2200" b="1" dirty="0">
                <a:latin typeface="Bahnschrift" panose="020B0502040204020203" pitchFamily="34" charset="0"/>
              </a:rPr>
              <a:t>:</a:t>
            </a:r>
          </a:p>
          <a:p>
            <a:endParaRPr lang="tr-TR" sz="2200" b="1" dirty="0">
              <a:latin typeface="Bahnschrift" panose="020B0502040204020203" pitchFamily="34" charset="0"/>
            </a:endParaRPr>
          </a:p>
          <a:p>
            <a:r>
              <a:rPr lang="en-US" sz="2200" b="1" i="0" u="none" strike="noStrike" baseline="0" dirty="0">
                <a:latin typeface="Bahnschrift" panose="020B0502040204020203" pitchFamily="34" charset="0"/>
              </a:rPr>
              <a:t>Engineers</a:t>
            </a:r>
            <a:r>
              <a:rPr lang="tr-TR" sz="2200" b="1" dirty="0">
                <a:latin typeface="Bahnschrift" panose="020B0502040204020203" pitchFamily="34" charset="0"/>
              </a:rPr>
              <a:t>:</a:t>
            </a:r>
          </a:p>
          <a:p>
            <a:pPr marL="342900" indent="-342900">
              <a:buFont typeface="Arial" panose="020B0604020202020204" pitchFamily="34" charset="0"/>
              <a:buChar char="•"/>
            </a:pPr>
            <a:r>
              <a:rPr lang="tr-TR" sz="2200" b="1" i="0" u="none" strike="noStrike" baseline="0" dirty="0" err="1">
                <a:latin typeface="Bahnschrift" panose="020B0502040204020203" pitchFamily="34" charset="0"/>
              </a:rPr>
              <a:t>Science</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and</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technology </a:t>
            </a:r>
            <a:endParaRPr lang="tr-TR"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i="0" u="none" strike="noStrike" baseline="0" dirty="0" err="1">
                <a:latin typeface="Bahnschrift" panose="020B0502040204020203" pitchFamily="34" charset="0"/>
              </a:rPr>
              <a:t>Advocate</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clean technology</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eco-efficiency </a:t>
            </a:r>
            <a:endParaRPr lang="tr-TR" sz="2200" b="1" i="0" u="none" strike="noStrike" baseline="0" dirty="0">
              <a:latin typeface="Bahnschrift" panose="020B0502040204020203" pitchFamily="34" charset="0"/>
            </a:endParaRPr>
          </a:p>
          <a:p>
            <a:endParaRPr lang="tr-TR" sz="2200" b="1" dirty="0">
              <a:latin typeface="Bahnschrift" panose="020B0502040204020203" pitchFamily="34" charset="0"/>
            </a:endParaRPr>
          </a:p>
          <a:p>
            <a:r>
              <a:rPr lang="en-US" sz="2200" b="1" i="0" u="none" strike="noStrike" baseline="0" dirty="0">
                <a:latin typeface="Bahnschrift" panose="020B0502040204020203" pitchFamily="34" charset="0"/>
              </a:rPr>
              <a:t>Political </a:t>
            </a:r>
            <a:r>
              <a:rPr lang="tr-TR" sz="2200" b="1" dirty="0">
                <a:latin typeface="Bahnschrift" panose="020B0502040204020203" pitchFamily="34" charset="0"/>
              </a:rPr>
              <a:t>S</a:t>
            </a:r>
            <a:r>
              <a:rPr lang="en-US" sz="2200" b="1" i="0" u="none" strike="noStrike" baseline="0" dirty="0" err="1">
                <a:latin typeface="Bahnschrift" panose="020B0502040204020203" pitchFamily="34" charset="0"/>
              </a:rPr>
              <a:t>cientists</a:t>
            </a:r>
            <a:r>
              <a:rPr lang="tr-TR" sz="2200" b="1" dirty="0">
                <a:latin typeface="Bahnschrift" panose="020B0502040204020203" pitchFamily="34" charset="0"/>
              </a:rPr>
              <a:t>:</a:t>
            </a:r>
          </a:p>
          <a:p>
            <a:pPr marL="342900" indent="-342900">
              <a:buFont typeface="Arial" panose="020B0604020202020204" pitchFamily="34" charset="0"/>
              <a:buChar char="•"/>
            </a:pPr>
            <a:r>
              <a:rPr lang="tr-TR" sz="2200" b="1" i="0" u="none" strike="noStrike" baseline="0" dirty="0" err="1">
                <a:latin typeface="Bahnschrift" panose="020B0502040204020203" pitchFamily="34" charset="0"/>
              </a:rPr>
              <a:t>Study</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the development</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and struggles over formal goals and targets </a:t>
            </a:r>
            <a:endParaRPr lang="tr-TR"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i="0" u="none" strike="noStrike" baseline="0" dirty="0" err="1">
                <a:latin typeface="Bahnschrift" panose="020B0502040204020203" pitchFamily="34" charset="0"/>
              </a:rPr>
              <a:t>E.g</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Kyoto, Millennium Development</a:t>
            </a:r>
            <a:r>
              <a:rPr lang="tr-TR" sz="2200" b="1" i="0" u="none" strike="noStrike" baseline="0" dirty="0">
                <a:latin typeface="Bahnschrift" panose="020B0502040204020203" pitchFamily="34" charset="0"/>
              </a:rPr>
              <a:t> </a:t>
            </a:r>
            <a:r>
              <a:rPr lang="en-US" sz="2200" b="1" i="0" u="none" strike="noStrike" baseline="0" dirty="0">
                <a:latin typeface="Bahnschrift" panose="020B0502040204020203" pitchFamily="34" charset="0"/>
              </a:rPr>
              <a:t>Goals</a:t>
            </a:r>
            <a:endParaRPr lang="tr-TR"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dirty="0" err="1">
                <a:latin typeface="Bahnschrift" panose="020B0502040204020203" pitchFamily="34" charset="0"/>
              </a:rPr>
              <a:t>Goals</a:t>
            </a:r>
            <a:r>
              <a:rPr lang="tr-TR" sz="2200" b="1" dirty="0">
                <a:latin typeface="Bahnschrift" panose="020B0502040204020203" pitchFamily="34" charset="0"/>
              </a:rPr>
              <a:t> -&gt; </a:t>
            </a:r>
            <a:r>
              <a:rPr lang="tr-TR" sz="2200" b="1" dirty="0" err="1">
                <a:latin typeface="Bahnschrift" panose="020B0502040204020203" pitchFamily="34" charset="0"/>
              </a:rPr>
              <a:t>Regulations</a:t>
            </a:r>
            <a:r>
              <a:rPr lang="tr-TR" sz="2200" b="1" dirty="0">
                <a:latin typeface="Bahnschrift" panose="020B0502040204020203" pitchFamily="34" charset="0"/>
              </a:rPr>
              <a:t> </a:t>
            </a:r>
            <a:r>
              <a:rPr lang="tr-TR" sz="2200" b="1" dirty="0" err="1">
                <a:latin typeface="Bahnschrift" panose="020B0502040204020203" pitchFamily="34" charset="0"/>
              </a:rPr>
              <a:t>and</a:t>
            </a:r>
            <a:r>
              <a:rPr lang="tr-TR" sz="2200" b="1" dirty="0">
                <a:latin typeface="Bahnschrift" panose="020B0502040204020203" pitchFamily="34" charset="0"/>
              </a:rPr>
              <a:t> </a:t>
            </a:r>
            <a:r>
              <a:rPr lang="tr-TR" sz="2200" b="1" dirty="0" err="1">
                <a:latin typeface="Bahnschrift" panose="020B0502040204020203" pitchFamily="34" charset="0"/>
              </a:rPr>
              <a:t>Policy</a:t>
            </a:r>
            <a:r>
              <a:rPr lang="tr-TR" sz="2200" b="1" dirty="0">
                <a:latin typeface="Bahnschrift" panose="020B0502040204020203" pitchFamily="34" charset="0"/>
              </a:rPr>
              <a:t> Programs-&gt; </a:t>
            </a:r>
            <a:r>
              <a:rPr lang="tr-TR" sz="2200" b="1" dirty="0" err="1">
                <a:latin typeface="Bahnschrift" panose="020B0502040204020203" pitchFamily="34" charset="0"/>
              </a:rPr>
              <a:t>Implementations</a:t>
            </a:r>
            <a:r>
              <a:rPr lang="tr-TR" sz="2200" b="1" dirty="0">
                <a:latin typeface="Bahnschrift" panose="020B0502040204020203" pitchFamily="34" charset="0"/>
              </a:rPr>
              <a:t> -&gt; Control</a:t>
            </a:r>
          </a:p>
          <a:p>
            <a:pPr marL="342900" indent="-342900">
              <a:buFont typeface="Arial" panose="020B0604020202020204" pitchFamily="34" charset="0"/>
              <a:buChar char="•"/>
            </a:pPr>
            <a:r>
              <a:rPr lang="en-US" sz="2200" b="1" i="0" u="none" strike="noStrike" baseline="0" dirty="0">
                <a:latin typeface="Bahnschrift" panose="020B0502040204020203" pitchFamily="34" charset="0"/>
              </a:rPr>
              <a:t>Environmental </a:t>
            </a:r>
            <a:r>
              <a:rPr lang="tr-TR" sz="2200" b="1" dirty="0">
                <a:latin typeface="Bahnschrift" panose="020B0502040204020203" pitchFamily="34" charset="0"/>
              </a:rPr>
              <a:t>M</a:t>
            </a:r>
            <a:r>
              <a:rPr lang="en-US" sz="2200" b="1" i="0" u="none" strike="noStrike" baseline="0" dirty="0" err="1">
                <a:latin typeface="Bahnschrift" panose="020B0502040204020203" pitchFamily="34" charset="0"/>
              </a:rPr>
              <a:t>anagement</a:t>
            </a:r>
            <a:r>
              <a:rPr lang="en-US" sz="2200" b="1" i="0" u="none" strike="noStrike" baseline="0" dirty="0">
                <a:latin typeface="Bahnschrift" panose="020B0502040204020203" pitchFamily="34" charset="0"/>
              </a:rPr>
              <a:t> </a:t>
            </a:r>
            <a:r>
              <a:rPr lang="tr-TR" sz="2200" b="1" i="0" u="none" strike="noStrike" baseline="0" dirty="0">
                <a:latin typeface="Bahnschrift" panose="020B0502040204020203" pitchFamily="34" charset="0"/>
              </a:rPr>
              <a:t>S</a:t>
            </a:r>
            <a:r>
              <a:rPr lang="en-US" sz="2200" b="1" i="0" u="none" strike="noStrike" baseline="0" dirty="0" err="1">
                <a:latin typeface="Bahnschrift" panose="020B0502040204020203" pitchFamily="34" charset="0"/>
              </a:rPr>
              <a:t>tandards</a:t>
            </a:r>
            <a:r>
              <a:rPr lang="en-US" sz="2200" b="1" i="0" u="none" strike="noStrike" baseline="0" dirty="0">
                <a:latin typeface="Bahnschrift" panose="020B0502040204020203" pitchFamily="34" charset="0"/>
              </a:rPr>
              <a:t> </a:t>
            </a:r>
            <a:endParaRPr lang="tr-TR" sz="2200" b="1" i="0" u="none" strike="noStrike" baseline="0" dirty="0">
              <a:latin typeface="Bahnschrift" panose="020B0502040204020203" pitchFamily="34" charset="0"/>
            </a:endParaRPr>
          </a:p>
          <a:p>
            <a:pPr marL="342900" indent="-342900">
              <a:buFont typeface="Arial" panose="020B0604020202020204" pitchFamily="34" charset="0"/>
              <a:buChar char="•"/>
            </a:pPr>
            <a:r>
              <a:rPr lang="tr-TR" sz="2200" b="1" i="0" u="none" strike="noStrike" baseline="0" dirty="0">
                <a:latin typeface="Bahnschrift" panose="020B0502040204020203" pitchFamily="34" charset="0"/>
              </a:rPr>
              <a:t>E</a:t>
            </a:r>
            <a:r>
              <a:rPr lang="en-US" sz="2200" b="1" i="0" u="none" strike="noStrike" baseline="0" dirty="0" err="1">
                <a:latin typeface="Bahnschrift" panose="020B0502040204020203" pitchFamily="34" charset="0"/>
              </a:rPr>
              <a:t>vironmental</a:t>
            </a:r>
            <a:r>
              <a:rPr lang="en-US" sz="2200" b="1" i="0" u="none" strike="noStrike" baseline="0" dirty="0">
                <a:latin typeface="Bahnschrift" panose="020B0502040204020203" pitchFamily="34" charset="0"/>
              </a:rPr>
              <a:t> impact assessments</a:t>
            </a:r>
          </a:p>
          <a:p>
            <a:endParaRPr lang="en-US" sz="2200" b="1" i="0" u="none" strike="noStrike" baseline="0" dirty="0">
              <a:latin typeface="Bahnschrift" panose="020B0502040204020203" pitchFamily="34" charset="0"/>
            </a:endParaRPr>
          </a:p>
        </p:txBody>
      </p:sp>
    </p:spTree>
    <p:extLst>
      <p:ext uri="{BB962C8B-B14F-4D97-AF65-F5344CB8AC3E}">
        <p14:creationId xmlns:p14="http://schemas.microsoft.com/office/powerpoint/2010/main" val="389706615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11</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SOCIO-TECHNICAL TRANSITION OF MOBILITY SYSTEM:  AUTONOMOUS VEHICLES</a:t>
            </a:r>
          </a:p>
        </p:txBody>
      </p:sp>
      <p:sp>
        <p:nvSpPr>
          <p:cNvPr id="5" name="Metin kutusu 4">
            <a:extLst>
              <a:ext uri="{FF2B5EF4-FFF2-40B4-BE49-F238E27FC236}">
                <a16:creationId xmlns:a16="http://schemas.microsoft.com/office/drawing/2014/main" id="{8C6016A6-EC47-27AA-290B-CE39CCBA0243}"/>
              </a:ext>
            </a:extLst>
          </p:cNvPr>
          <p:cNvSpPr txBox="1"/>
          <p:nvPr/>
        </p:nvSpPr>
        <p:spPr>
          <a:xfrm>
            <a:off x="1579981" y="2321004"/>
            <a:ext cx="9832259" cy="1107996"/>
          </a:xfrm>
          <a:prstGeom prst="rect">
            <a:avLst/>
          </a:prstGeom>
          <a:noFill/>
        </p:spPr>
        <p:txBody>
          <a:bodyPr wrap="square" rtlCol="0">
            <a:spAutoFit/>
          </a:bodyPr>
          <a:lstStyle/>
          <a:p>
            <a:pPr algn="ctr"/>
            <a:r>
              <a:rPr lang="en-US" sz="2200" b="1" dirty="0">
                <a:latin typeface="Bahnschrift" panose="020B0502040204020203" pitchFamily="34" charset="0"/>
              </a:rPr>
              <a:t>‘‘</a:t>
            </a:r>
            <a:r>
              <a:rPr lang="tr-TR" sz="2200" b="1" dirty="0">
                <a:latin typeface="Bahnschrift" panose="020B0502040204020203" pitchFamily="34" charset="0"/>
              </a:rPr>
              <a:t>T</a:t>
            </a:r>
            <a:r>
              <a:rPr lang="en-US" sz="2200" b="1" dirty="0">
                <a:latin typeface="Bahnschrift" panose="020B0502040204020203" pitchFamily="34" charset="0"/>
              </a:rPr>
              <a:t>he continuing</a:t>
            </a:r>
            <a:r>
              <a:rPr lang="tr-TR" sz="2200" b="1" dirty="0">
                <a:latin typeface="Bahnschrift" panose="020B0502040204020203" pitchFamily="34" charset="0"/>
              </a:rPr>
              <a:t> </a:t>
            </a:r>
            <a:r>
              <a:rPr lang="en-US" sz="2200" b="1" dirty="0">
                <a:latin typeface="Bahnschrift" panose="020B0502040204020203" pitchFamily="34" charset="0"/>
              </a:rPr>
              <a:t>need for transport research to embrace multiple perspectives</a:t>
            </a:r>
            <a:r>
              <a:rPr lang="tr-TR" sz="2200" b="1" dirty="0">
                <a:latin typeface="Bahnschrift" panose="020B0502040204020203" pitchFamily="34" charset="0"/>
              </a:rPr>
              <a:t> </a:t>
            </a:r>
            <a:r>
              <a:rPr lang="en-US" sz="2200" b="1" dirty="0">
                <a:latin typeface="Bahnschrift" panose="020B0502040204020203" pitchFamily="34" charset="0"/>
              </a:rPr>
              <a:t>to understand the complexities of modern mobility’’ (Pangbourne</a:t>
            </a:r>
            <a:r>
              <a:rPr lang="tr-TR" sz="2200" b="1" dirty="0">
                <a:latin typeface="Bahnschrift" panose="020B0502040204020203" pitchFamily="34" charset="0"/>
              </a:rPr>
              <a:t> </a:t>
            </a:r>
            <a:r>
              <a:rPr lang="en-US" sz="2200" b="1" dirty="0">
                <a:latin typeface="Bahnschrift" panose="020B0502040204020203" pitchFamily="34" charset="0"/>
              </a:rPr>
              <a:t>and </a:t>
            </a:r>
            <a:r>
              <a:rPr lang="en-US" sz="2200" b="1" dirty="0" err="1">
                <a:latin typeface="Bahnschrift" panose="020B0502040204020203" pitchFamily="34" charset="0"/>
              </a:rPr>
              <a:t>Anable</a:t>
            </a:r>
            <a:r>
              <a:rPr lang="en-US" sz="2200" b="1" dirty="0">
                <a:latin typeface="Bahnschrift" panose="020B0502040204020203" pitchFamily="34" charset="0"/>
              </a:rPr>
              <a:t>, 2011, p. 1535).</a:t>
            </a:r>
            <a:endParaRPr lang="tr-TR" sz="2200" b="1" dirty="0">
              <a:latin typeface="Bahnschrift" panose="020B0502040204020203" pitchFamily="34" charset="0"/>
            </a:endParaRPr>
          </a:p>
        </p:txBody>
      </p:sp>
    </p:spTree>
    <p:extLst>
      <p:ext uri="{BB962C8B-B14F-4D97-AF65-F5344CB8AC3E}">
        <p14:creationId xmlns:p14="http://schemas.microsoft.com/office/powerpoint/2010/main" val="368337120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12</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THE SOCIO-TECHNICAL SYSTEMS STACK</a:t>
            </a:r>
          </a:p>
        </p:txBody>
      </p:sp>
      <p:graphicFrame>
        <p:nvGraphicFramePr>
          <p:cNvPr id="11" name="Diyagram 10">
            <a:extLst>
              <a:ext uri="{FF2B5EF4-FFF2-40B4-BE49-F238E27FC236}">
                <a16:creationId xmlns:a16="http://schemas.microsoft.com/office/drawing/2014/main" id="{164D90B6-1159-BE26-D2DB-B53770D8BEAE}"/>
              </a:ext>
            </a:extLst>
          </p:cNvPr>
          <p:cNvGraphicFramePr/>
          <p:nvPr>
            <p:extLst>
              <p:ext uri="{D42A27DB-BD31-4B8C-83A1-F6EECF244321}">
                <p14:modId xmlns:p14="http://schemas.microsoft.com/office/powerpoint/2010/main" val="3140953244"/>
              </p:ext>
            </p:extLst>
          </p:nvPr>
        </p:nvGraphicFramePr>
        <p:xfrm>
          <a:off x="1423421" y="625684"/>
          <a:ext cx="8736579" cy="55126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Metin kutusu 13">
            <a:extLst>
              <a:ext uri="{FF2B5EF4-FFF2-40B4-BE49-F238E27FC236}">
                <a16:creationId xmlns:a16="http://schemas.microsoft.com/office/drawing/2014/main" id="{1F8AEE05-EDDD-4ECD-DE3C-03483013C606}"/>
              </a:ext>
            </a:extLst>
          </p:cNvPr>
          <p:cNvSpPr txBox="1"/>
          <p:nvPr/>
        </p:nvSpPr>
        <p:spPr>
          <a:xfrm>
            <a:off x="2778950" y="5825011"/>
            <a:ext cx="5194297" cy="461665"/>
          </a:xfrm>
          <a:prstGeom prst="rect">
            <a:avLst/>
          </a:prstGeom>
          <a:noFill/>
        </p:spPr>
        <p:txBody>
          <a:bodyPr wrap="square">
            <a:spAutoFit/>
          </a:bodyPr>
          <a:lstStyle/>
          <a:p>
            <a:pPr algn="l"/>
            <a:r>
              <a:rPr lang="tr-TR" sz="1200" b="1" i="0" dirty="0" err="1">
                <a:solidFill>
                  <a:schemeClr val="bg1"/>
                </a:solidFill>
                <a:effectLst/>
                <a:latin typeface="Bahnschrift" panose="020B0502040204020203" pitchFamily="34" charset="0"/>
              </a:rPr>
              <a:t>Ref</a:t>
            </a:r>
            <a:r>
              <a:rPr lang="tr-TR" sz="1200" b="1" i="0" dirty="0">
                <a:solidFill>
                  <a:schemeClr val="bg1"/>
                </a:solidFill>
                <a:effectLst/>
                <a:latin typeface="Bahnschrift" panose="020B0502040204020203" pitchFamily="34" charset="0"/>
              </a:rPr>
              <a:t>: </a:t>
            </a:r>
            <a:r>
              <a:rPr lang="en-US" sz="1200" b="1" i="0" dirty="0">
                <a:solidFill>
                  <a:schemeClr val="bg1"/>
                </a:solidFill>
                <a:effectLst/>
                <a:latin typeface="Bahnschrift" panose="020B0502040204020203" pitchFamily="34" charset="0"/>
              </a:rPr>
              <a:t>Ian Sommerville-Socio-Technical Systems Course</a:t>
            </a:r>
          </a:p>
          <a:p>
            <a:pPr algn="l"/>
            <a:endParaRPr lang="en-US" sz="1200" b="1" i="0" dirty="0">
              <a:solidFill>
                <a:schemeClr val="bg1"/>
              </a:solidFill>
              <a:effectLst/>
              <a:latin typeface="Bahnschrift" panose="020B0502040204020203" pitchFamily="34" charset="0"/>
            </a:endParaRPr>
          </a:p>
        </p:txBody>
      </p:sp>
    </p:spTree>
    <p:extLst>
      <p:ext uri="{BB962C8B-B14F-4D97-AF65-F5344CB8AC3E}">
        <p14:creationId xmlns:p14="http://schemas.microsoft.com/office/powerpoint/2010/main" val="281983907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13</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SOCIO-TECHNICAL TRANSITION TO AUTONOMOUS VEHICLES</a:t>
            </a:r>
          </a:p>
        </p:txBody>
      </p:sp>
      <p:pic>
        <p:nvPicPr>
          <p:cNvPr id="11" name="Resim 10">
            <a:extLst>
              <a:ext uri="{FF2B5EF4-FFF2-40B4-BE49-F238E27FC236}">
                <a16:creationId xmlns:a16="http://schemas.microsoft.com/office/drawing/2014/main" id="{2E108D1E-4990-F278-72EA-886A68BDBF5B}"/>
              </a:ext>
            </a:extLst>
          </p:cNvPr>
          <p:cNvPicPr>
            <a:picLocks noChangeAspect="1"/>
          </p:cNvPicPr>
          <p:nvPr/>
        </p:nvPicPr>
        <p:blipFill rotWithShape="1">
          <a:blip r:embed="rId5"/>
          <a:srcRect l="26532" t="26810" r="27258" b="28226"/>
          <a:stretch/>
        </p:blipFill>
        <p:spPr>
          <a:xfrm>
            <a:off x="-12318" y="803657"/>
            <a:ext cx="9363845" cy="5604208"/>
          </a:xfrm>
          <a:prstGeom prst="rect">
            <a:avLst/>
          </a:prstGeom>
        </p:spPr>
      </p:pic>
      <p:sp>
        <p:nvSpPr>
          <p:cNvPr id="14" name="Metin kutusu 13">
            <a:extLst>
              <a:ext uri="{FF2B5EF4-FFF2-40B4-BE49-F238E27FC236}">
                <a16:creationId xmlns:a16="http://schemas.microsoft.com/office/drawing/2014/main" id="{76E2384B-BF25-77B4-DCC2-F022EF3733B6}"/>
              </a:ext>
            </a:extLst>
          </p:cNvPr>
          <p:cNvSpPr txBox="1"/>
          <p:nvPr/>
        </p:nvSpPr>
        <p:spPr>
          <a:xfrm>
            <a:off x="9361468" y="5325897"/>
            <a:ext cx="2800702" cy="1015663"/>
          </a:xfrm>
          <a:prstGeom prst="rect">
            <a:avLst/>
          </a:prstGeom>
          <a:noFill/>
        </p:spPr>
        <p:txBody>
          <a:bodyPr wrap="square">
            <a:spAutoFit/>
          </a:bodyPr>
          <a:lstStyle/>
          <a:p>
            <a:pPr algn="l"/>
            <a:r>
              <a:rPr lang="tr-TR" sz="1200" b="1" i="0" dirty="0" err="1">
                <a:effectLst/>
                <a:latin typeface="Bahnschrift" panose="020B0502040204020203" pitchFamily="34" charset="0"/>
              </a:rPr>
              <a:t>Ref</a:t>
            </a:r>
            <a:r>
              <a:rPr lang="tr-TR" sz="1200" b="1" dirty="0">
                <a:latin typeface="Bahnschrift" panose="020B0502040204020203" pitchFamily="34" charset="0"/>
              </a:rPr>
              <a:t>: </a:t>
            </a:r>
            <a:r>
              <a:rPr lang="en-US" sz="1200" b="1" dirty="0">
                <a:latin typeface="Bahnschrift" panose="020B0502040204020203" pitchFamily="34" charset="0"/>
              </a:rPr>
              <a:t>Geels, F.W. </a:t>
            </a:r>
            <a:r>
              <a:rPr lang="tr-TR" sz="1200" b="1" dirty="0">
                <a:latin typeface="Bahnschrift" panose="020B0502040204020203" pitchFamily="34" charset="0"/>
              </a:rPr>
              <a:t>(</a:t>
            </a:r>
            <a:r>
              <a:rPr lang="en-US" sz="1200" b="1" dirty="0">
                <a:latin typeface="Bahnschrift" panose="020B0502040204020203" pitchFamily="34" charset="0"/>
              </a:rPr>
              <a:t>2002</a:t>
            </a:r>
            <a:r>
              <a:rPr lang="tr-TR" sz="1200" b="1" dirty="0">
                <a:latin typeface="Bahnschrift" panose="020B0502040204020203" pitchFamily="34" charset="0"/>
              </a:rPr>
              <a:t>)</a:t>
            </a:r>
            <a:r>
              <a:rPr lang="en-US" sz="1200" b="1" dirty="0">
                <a:latin typeface="Bahnschrift" panose="020B0502040204020203" pitchFamily="34" charset="0"/>
              </a:rPr>
              <a:t>. Technological Transitions As </a:t>
            </a:r>
            <a:r>
              <a:rPr lang="en-US" sz="1200" b="1" dirty="0" err="1">
                <a:latin typeface="Bahnschrift" panose="020B0502040204020203" pitchFamily="34" charset="0"/>
              </a:rPr>
              <a:t>Evolutionar</a:t>
            </a:r>
            <a:r>
              <a:rPr lang="tr-TR" sz="1200" b="1" dirty="0">
                <a:latin typeface="Bahnschrift" panose="020B0502040204020203" pitchFamily="34" charset="0"/>
              </a:rPr>
              <a:t>y </a:t>
            </a:r>
            <a:r>
              <a:rPr lang="en-US" sz="1200" b="1" dirty="0">
                <a:latin typeface="Bahnschrift" panose="020B0502040204020203" pitchFamily="34" charset="0"/>
              </a:rPr>
              <a:t>Reconfiguration</a:t>
            </a:r>
            <a:r>
              <a:rPr lang="tr-TR" sz="1200" b="1" dirty="0">
                <a:latin typeface="Bahnschrift" panose="020B0502040204020203" pitchFamily="34" charset="0"/>
              </a:rPr>
              <a:t> </a:t>
            </a:r>
            <a:r>
              <a:rPr lang="en-US" sz="1200" b="1" dirty="0">
                <a:latin typeface="Bahnschrift" panose="020B0502040204020203" pitchFamily="34" charset="0"/>
              </a:rPr>
              <a:t>Processes: A Multi-level Perspective And A Case-</a:t>
            </a:r>
            <a:r>
              <a:rPr lang="tr-TR" sz="1200" b="1" dirty="0">
                <a:latin typeface="Bahnschrift" panose="020B0502040204020203" pitchFamily="34" charset="0"/>
              </a:rPr>
              <a:t>S</a:t>
            </a:r>
            <a:r>
              <a:rPr lang="en-US" sz="1200" b="1" dirty="0" err="1">
                <a:latin typeface="Bahnschrift" panose="020B0502040204020203" pitchFamily="34" charset="0"/>
              </a:rPr>
              <a:t>tudy</a:t>
            </a:r>
            <a:r>
              <a:rPr lang="en-US" sz="1200" b="1" dirty="0">
                <a:latin typeface="Bahnschrift" panose="020B0502040204020203" pitchFamily="34" charset="0"/>
              </a:rPr>
              <a:t>.</a:t>
            </a:r>
            <a:r>
              <a:rPr lang="tr-TR" sz="1200" b="1" dirty="0">
                <a:latin typeface="Bahnschrift" panose="020B0502040204020203" pitchFamily="34" charset="0"/>
              </a:rPr>
              <a:t> </a:t>
            </a:r>
            <a:r>
              <a:rPr lang="en-US" sz="1200" b="1" dirty="0">
                <a:latin typeface="Bahnschrift" panose="020B0502040204020203" pitchFamily="34" charset="0"/>
              </a:rPr>
              <a:t>Research Policy</a:t>
            </a:r>
            <a:r>
              <a:rPr lang="tr-TR" sz="1200" b="1" dirty="0">
                <a:latin typeface="Bahnschrift" panose="020B0502040204020203" pitchFamily="34" charset="0"/>
              </a:rPr>
              <a:t>,</a:t>
            </a:r>
            <a:r>
              <a:rPr lang="en-US" sz="1200" b="1" dirty="0">
                <a:latin typeface="Bahnschrift" panose="020B0502040204020203" pitchFamily="34" charset="0"/>
              </a:rPr>
              <a:t> 31 (8–9), 1257–1274.</a:t>
            </a:r>
            <a:endParaRPr lang="en-US" sz="1200" b="1" i="0" dirty="0">
              <a:effectLst/>
              <a:latin typeface="Bahnschrift" panose="020B0502040204020203" pitchFamily="34" charset="0"/>
            </a:endParaRPr>
          </a:p>
        </p:txBody>
      </p:sp>
    </p:spTree>
    <p:extLst>
      <p:ext uri="{BB962C8B-B14F-4D97-AF65-F5344CB8AC3E}">
        <p14:creationId xmlns:p14="http://schemas.microsoft.com/office/powerpoint/2010/main" val="155474090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14</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 SYSTEM OF AUTOMOBILITY</a:t>
            </a:r>
          </a:p>
        </p:txBody>
      </p:sp>
      <p:pic>
        <p:nvPicPr>
          <p:cNvPr id="11" name="Resim 10">
            <a:extLst>
              <a:ext uri="{FF2B5EF4-FFF2-40B4-BE49-F238E27FC236}">
                <a16:creationId xmlns:a16="http://schemas.microsoft.com/office/drawing/2014/main" id="{71027FF6-1C05-0DA2-0B06-52AA628A060E}"/>
              </a:ext>
            </a:extLst>
          </p:cNvPr>
          <p:cNvPicPr>
            <a:picLocks noChangeAspect="1"/>
          </p:cNvPicPr>
          <p:nvPr/>
        </p:nvPicPr>
        <p:blipFill rotWithShape="1">
          <a:blip r:embed="rId5"/>
          <a:srcRect l="23399" t="28261" r="40386" b="24446"/>
          <a:stretch/>
        </p:blipFill>
        <p:spPr>
          <a:xfrm>
            <a:off x="10362" y="841102"/>
            <a:ext cx="7518577" cy="5522784"/>
          </a:xfrm>
          <a:prstGeom prst="rect">
            <a:avLst/>
          </a:prstGeom>
        </p:spPr>
      </p:pic>
      <p:sp>
        <p:nvSpPr>
          <p:cNvPr id="14" name="Metin kutusu 13">
            <a:extLst>
              <a:ext uri="{FF2B5EF4-FFF2-40B4-BE49-F238E27FC236}">
                <a16:creationId xmlns:a16="http://schemas.microsoft.com/office/drawing/2014/main" id="{DDB2FFBE-CCEF-25B5-7AA1-BCEF39EADD82}"/>
              </a:ext>
            </a:extLst>
          </p:cNvPr>
          <p:cNvSpPr txBox="1"/>
          <p:nvPr/>
        </p:nvSpPr>
        <p:spPr>
          <a:xfrm>
            <a:off x="7528939" y="5713521"/>
            <a:ext cx="4633231" cy="646331"/>
          </a:xfrm>
          <a:prstGeom prst="rect">
            <a:avLst/>
          </a:prstGeom>
          <a:noFill/>
        </p:spPr>
        <p:txBody>
          <a:bodyPr wrap="square">
            <a:spAutoFit/>
          </a:bodyPr>
          <a:lstStyle/>
          <a:p>
            <a:pPr algn="l"/>
            <a:r>
              <a:rPr lang="tr-TR" sz="1200" b="1" i="0" dirty="0" err="1">
                <a:effectLst/>
                <a:latin typeface="Bahnschrift" panose="020B0502040204020203" pitchFamily="34" charset="0"/>
              </a:rPr>
              <a:t>Ref</a:t>
            </a:r>
            <a:r>
              <a:rPr lang="tr-TR" sz="1200" b="1" dirty="0">
                <a:latin typeface="Bahnschrift" panose="020B0502040204020203" pitchFamily="34" charset="0"/>
              </a:rPr>
              <a:t>: </a:t>
            </a:r>
            <a:r>
              <a:rPr lang="en-US" sz="1200" b="1" dirty="0">
                <a:latin typeface="Bahnschrift" panose="020B0502040204020203" pitchFamily="34" charset="0"/>
              </a:rPr>
              <a:t>Geels, F.W. </a:t>
            </a:r>
            <a:r>
              <a:rPr lang="tr-TR" sz="1200" b="1" dirty="0">
                <a:latin typeface="Bahnschrift" panose="020B0502040204020203" pitchFamily="34" charset="0"/>
              </a:rPr>
              <a:t>(</a:t>
            </a:r>
            <a:r>
              <a:rPr lang="en-US" sz="1200" b="1" dirty="0">
                <a:latin typeface="Bahnschrift" panose="020B0502040204020203" pitchFamily="34" charset="0"/>
              </a:rPr>
              <a:t>2002</a:t>
            </a:r>
            <a:r>
              <a:rPr lang="tr-TR" sz="1200" b="1" dirty="0">
                <a:latin typeface="Bahnschrift" panose="020B0502040204020203" pitchFamily="34" charset="0"/>
              </a:rPr>
              <a:t>)</a:t>
            </a:r>
            <a:r>
              <a:rPr lang="en-US" sz="1200" b="1" dirty="0">
                <a:latin typeface="Bahnschrift" panose="020B0502040204020203" pitchFamily="34" charset="0"/>
              </a:rPr>
              <a:t>. Technological Transitions As </a:t>
            </a:r>
            <a:r>
              <a:rPr lang="en-US" sz="1200" b="1" dirty="0" err="1">
                <a:latin typeface="Bahnschrift" panose="020B0502040204020203" pitchFamily="34" charset="0"/>
              </a:rPr>
              <a:t>Evolutionar</a:t>
            </a:r>
            <a:r>
              <a:rPr lang="tr-TR" sz="1200" b="1" dirty="0">
                <a:latin typeface="Bahnschrift" panose="020B0502040204020203" pitchFamily="34" charset="0"/>
              </a:rPr>
              <a:t>y </a:t>
            </a:r>
            <a:r>
              <a:rPr lang="en-US" sz="1200" b="1" dirty="0">
                <a:latin typeface="Bahnschrift" panose="020B0502040204020203" pitchFamily="34" charset="0"/>
              </a:rPr>
              <a:t>Reconfiguration</a:t>
            </a:r>
            <a:r>
              <a:rPr lang="tr-TR" sz="1200" b="1" dirty="0">
                <a:latin typeface="Bahnschrift" panose="020B0502040204020203" pitchFamily="34" charset="0"/>
              </a:rPr>
              <a:t> </a:t>
            </a:r>
            <a:r>
              <a:rPr lang="en-US" sz="1200" b="1" dirty="0">
                <a:latin typeface="Bahnschrift" panose="020B0502040204020203" pitchFamily="34" charset="0"/>
              </a:rPr>
              <a:t>Processes: A Multi-level Perspective And A Case-</a:t>
            </a:r>
            <a:r>
              <a:rPr lang="tr-TR" sz="1200" b="1" dirty="0">
                <a:latin typeface="Bahnschrift" panose="020B0502040204020203" pitchFamily="34" charset="0"/>
              </a:rPr>
              <a:t>S</a:t>
            </a:r>
            <a:r>
              <a:rPr lang="en-US" sz="1200" b="1" dirty="0" err="1">
                <a:latin typeface="Bahnschrift" panose="020B0502040204020203" pitchFamily="34" charset="0"/>
              </a:rPr>
              <a:t>tudy</a:t>
            </a:r>
            <a:r>
              <a:rPr lang="en-US" sz="1200" b="1" dirty="0">
                <a:latin typeface="Bahnschrift" panose="020B0502040204020203" pitchFamily="34" charset="0"/>
              </a:rPr>
              <a:t>.</a:t>
            </a:r>
            <a:r>
              <a:rPr lang="tr-TR" sz="1200" b="1" dirty="0">
                <a:latin typeface="Bahnschrift" panose="020B0502040204020203" pitchFamily="34" charset="0"/>
              </a:rPr>
              <a:t> </a:t>
            </a:r>
            <a:r>
              <a:rPr lang="en-US" sz="1200" b="1" dirty="0">
                <a:latin typeface="Bahnschrift" panose="020B0502040204020203" pitchFamily="34" charset="0"/>
              </a:rPr>
              <a:t>Research Policy</a:t>
            </a:r>
            <a:r>
              <a:rPr lang="tr-TR" sz="1200" b="1" dirty="0">
                <a:latin typeface="Bahnschrift" panose="020B0502040204020203" pitchFamily="34" charset="0"/>
              </a:rPr>
              <a:t>,</a:t>
            </a:r>
            <a:r>
              <a:rPr lang="en-US" sz="1200" b="1" dirty="0">
                <a:latin typeface="Bahnschrift" panose="020B0502040204020203" pitchFamily="34" charset="0"/>
              </a:rPr>
              <a:t> 31 (8–9), 1257–1274.</a:t>
            </a:r>
            <a:endParaRPr lang="en-US" sz="1200" b="1" i="0" dirty="0">
              <a:effectLst/>
              <a:latin typeface="Bahnschrift" panose="020B0502040204020203" pitchFamily="34" charset="0"/>
            </a:endParaRPr>
          </a:p>
        </p:txBody>
      </p:sp>
    </p:spTree>
    <p:extLst>
      <p:ext uri="{BB962C8B-B14F-4D97-AF65-F5344CB8AC3E}">
        <p14:creationId xmlns:p14="http://schemas.microsoft.com/office/powerpoint/2010/main" val="345387097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15</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MULTI LEVEL PERSPECTIVE OF TRANSITION TO AUTONOMOUS VEHICLES</a:t>
            </a:r>
          </a:p>
        </p:txBody>
      </p:sp>
      <p:pic>
        <p:nvPicPr>
          <p:cNvPr id="9" name="Resim 8">
            <a:extLst>
              <a:ext uri="{FF2B5EF4-FFF2-40B4-BE49-F238E27FC236}">
                <a16:creationId xmlns:a16="http://schemas.microsoft.com/office/drawing/2014/main" id="{CE394C5F-A465-66B2-EB29-FC9E4783607B}"/>
              </a:ext>
            </a:extLst>
          </p:cNvPr>
          <p:cNvPicPr>
            <a:picLocks noChangeAspect="1"/>
          </p:cNvPicPr>
          <p:nvPr/>
        </p:nvPicPr>
        <p:blipFill rotWithShape="1">
          <a:blip r:embed="rId5"/>
          <a:srcRect l="24619" t="17101" r="29565" b="10389"/>
          <a:stretch/>
        </p:blipFill>
        <p:spPr>
          <a:xfrm>
            <a:off x="0" y="793824"/>
            <a:ext cx="6284627" cy="5594883"/>
          </a:xfrm>
          <a:prstGeom prst="rect">
            <a:avLst/>
          </a:prstGeom>
        </p:spPr>
      </p:pic>
      <p:sp>
        <p:nvSpPr>
          <p:cNvPr id="19" name="Metin kutusu 18">
            <a:extLst>
              <a:ext uri="{FF2B5EF4-FFF2-40B4-BE49-F238E27FC236}">
                <a16:creationId xmlns:a16="http://schemas.microsoft.com/office/drawing/2014/main" id="{7A064A38-441B-E8ED-FC84-991920216369}"/>
              </a:ext>
            </a:extLst>
          </p:cNvPr>
          <p:cNvSpPr txBox="1"/>
          <p:nvPr/>
        </p:nvSpPr>
        <p:spPr>
          <a:xfrm>
            <a:off x="6246642" y="5716490"/>
            <a:ext cx="5945355" cy="646331"/>
          </a:xfrm>
          <a:prstGeom prst="rect">
            <a:avLst/>
          </a:prstGeom>
          <a:noFill/>
        </p:spPr>
        <p:txBody>
          <a:bodyPr wrap="square">
            <a:spAutoFit/>
          </a:bodyPr>
          <a:lstStyle/>
          <a:p>
            <a:pPr algn="just"/>
            <a:r>
              <a:rPr lang="tr-TR" sz="1200" b="1" dirty="0" err="1">
                <a:latin typeface="Bahnschrift" panose="020B0502040204020203" pitchFamily="34" charset="0"/>
              </a:rPr>
              <a:t>Ref</a:t>
            </a:r>
            <a:r>
              <a:rPr lang="tr-TR" sz="1200" b="1" dirty="0">
                <a:latin typeface="Bahnschrift" panose="020B0502040204020203" pitchFamily="34" charset="0"/>
              </a:rPr>
              <a:t>: </a:t>
            </a:r>
            <a:r>
              <a:rPr lang="en-US" sz="1200" b="1" dirty="0">
                <a:latin typeface="Bahnschrift" panose="020B0502040204020203" pitchFamily="34" charset="0"/>
              </a:rPr>
              <a:t>Geels, F. W. (2012). A Socio-</a:t>
            </a:r>
            <a:r>
              <a:rPr lang="tr-TR" sz="1200" b="1" dirty="0">
                <a:latin typeface="Bahnschrift" panose="020B0502040204020203" pitchFamily="34" charset="0"/>
              </a:rPr>
              <a:t>T</a:t>
            </a:r>
            <a:r>
              <a:rPr lang="en-US" sz="1200" b="1" dirty="0" err="1">
                <a:latin typeface="Bahnschrift" panose="020B0502040204020203" pitchFamily="34" charset="0"/>
              </a:rPr>
              <a:t>echnical</a:t>
            </a:r>
            <a:r>
              <a:rPr lang="en-US" sz="1200" b="1" dirty="0">
                <a:latin typeface="Bahnschrift" panose="020B0502040204020203" pitchFamily="34" charset="0"/>
              </a:rPr>
              <a:t> Analysis of Low-carbon Transitions:</a:t>
            </a:r>
            <a:r>
              <a:rPr lang="tr-TR" sz="1200" b="1" dirty="0">
                <a:latin typeface="Bahnschrift" panose="020B0502040204020203" pitchFamily="34" charset="0"/>
              </a:rPr>
              <a:t> </a:t>
            </a:r>
            <a:r>
              <a:rPr lang="en-US" sz="1200" b="1" dirty="0">
                <a:latin typeface="Bahnschrift" panose="020B0502040204020203" pitchFamily="34" charset="0"/>
              </a:rPr>
              <a:t>Introducing The</a:t>
            </a:r>
            <a:r>
              <a:rPr lang="tr-TR" sz="1200" b="1" dirty="0">
                <a:latin typeface="Bahnschrift" panose="020B0502040204020203" pitchFamily="34" charset="0"/>
              </a:rPr>
              <a:t> </a:t>
            </a:r>
            <a:r>
              <a:rPr lang="en-US" sz="1200" b="1" dirty="0">
                <a:latin typeface="Bahnschrift" panose="020B0502040204020203" pitchFamily="34" charset="0"/>
              </a:rPr>
              <a:t>Multi-level Perspective Into Transport Studies. Journal of Transport Geography, 24, 471–482.</a:t>
            </a:r>
          </a:p>
        </p:txBody>
      </p:sp>
    </p:spTree>
    <p:extLst>
      <p:ext uri="{BB962C8B-B14F-4D97-AF65-F5344CB8AC3E}">
        <p14:creationId xmlns:p14="http://schemas.microsoft.com/office/powerpoint/2010/main" val="15634453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16</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SOCIAL CONSTRUCTION OF TECHNOLOGY</a:t>
            </a:r>
          </a:p>
        </p:txBody>
      </p:sp>
      <p:pic>
        <p:nvPicPr>
          <p:cNvPr id="16" name="Resim 15">
            <a:extLst>
              <a:ext uri="{FF2B5EF4-FFF2-40B4-BE49-F238E27FC236}">
                <a16:creationId xmlns:a16="http://schemas.microsoft.com/office/drawing/2014/main" id="{25F791F7-A2E4-DC1D-5ECD-1EC8EABE4C6A}"/>
              </a:ext>
            </a:extLst>
          </p:cNvPr>
          <p:cNvPicPr>
            <a:picLocks noChangeAspect="1"/>
          </p:cNvPicPr>
          <p:nvPr/>
        </p:nvPicPr>
        <p:blipFill rotWithShape="1">
          <a:blip r:embed="rId5"/>
          <a:srcRect l="27162" t="18919" r="30474" b="20180"/>
          <a:stretch/>
        </p:blipFill>
        <p:spPr>
          <a:xfrm>
            <a:off x="-12988" y="839602"/>
            <a:ext cx="6838781" cy="5529925"/>
          </a:xfrm>
          <a:prstGeom prst="rect">
            <a:avLst/>
          </a:prstGeom>
        </p:spPr>
      </p:pic>
      <p:sp>
        <p:nvSpPr>
          <p:cNvPr id="19" name="Alt Başlık 18">
            <a:extLst>
              <a:ext uri="{FF2B5EF4-FFF2-40B4-BE49-F238E27FC236}">
                <a16:creationId xmlns:a16="http://schemas.microsoft.com/office/drawing/2014/main" id="{45F2CF17-0D62-686D-4C24-8D7FA64A0C55}"/>
              </a:ext>
            </a:extLst>
          </p:cNvPr>
          <p:cNvSpPr>
            <a:spLocks noGrp="1"/>
          </p:cNvSpPr>
          <p:nvPr>
            <p:ph type="subTitle" idx="1"/>
          </p:nvPr>
        </p:nvSpPr>
        <p:spPr/>
        <p:txBody>
          <a:bodyPr/>
          <a:lstStyle/>
          <a:p>
            <a:endParaRPr lang="tr-TR" dirty="0"/>
          </a:p>
        </p:txBody>
      </p:sp>
      <p:pic>
        <p:nvPicPr>
          <p:cNvPr id="20" name="Resim 19">
            <a:extLst>
              <a:ext uri="{FF2B5EF4-FFF2-40B4-BE49-F238E27FC236}">
                <a16:creationId xmlns:a16="http://schemas.microsoft.com/office/drawing/2014/main" id="{60519B83-B0A3-BF3A-6CD0-F8296BBBA9E1}"/>
              </a:ext>
            </a:extLst>
          </p:cNvPr>
          <p:cNvPicPr>
            <a:picLocks noChangeAspect="1"/>
          </p:cNvPicPr>
          <p:nvPr/>
        </p:nvPicPr>
        <p:blipFill rotWithShape="1">
          <a:blip r:embed="rId6"/>
          <a:srcRect l="26970" t="39078" r="28446" b="7896"/>
          <a:stretch/>
        </p:blipFill>
        <p:spPr>
          <a:xfrm>
            <a:off x="6829884" y="834271"/>
            <a:ext cx="5435654" cy="4423530"/>
          </a:xfrm>
          <a:prstGeom prst="rect">
            <a:avLst/>
          </a:prstGeom>
        </p:spPr>
      </p:pic>
      <p:sp>
        <p:nvSpPr>
          <p:cNvPr id="22" name="Metin kutusu 21">
            <a:extLst>
              <a:ext uri="{FF2B5EF4-FFF2-40B4-BE49-F238E27FC236}">
                <a16:creationId xmlns:a16="http://schemas.microsoft.com/office/drawing/2014/main" id="{8B2C849A-595C-45A4-5EEF-9019BFF9ACCB}"/>
              </a:ext>
            </a:extLst>
          </p:cNvPr>
          <p:cNvSpPr txBox="1"/>
          <p:nvPr/>
        </p:nvSpPr>
        <p:spPr>
          <a:xfrm>
            <a:off x="6793586" y="5907862"/>
            <a:ext cx="5366207" cy="461665"/>
          </a:xfrm>
          <a:prstGeom prst="rect">
            <a:avLst/>
          </a:prstGeom>
          <a:noFill/>
        </p:spPr>
        <p:txBody>
          <a:bodyPr wrap="square">
            <a:spAutoFit/>
          </a:bodyPr>
          <a:lstStyle/>
          <a:p>
            <a:pPr algn="l"/>
            <a:r>
              <a:rPr lang="tr-TR" sz="1200" b="1" dirty="0" err="1">
                <a:latin typeface="Bahnschrift" panose="020B0502040204020203" pitchFamily="34" charset="0"/>
              </a:rPr>
              <a:t>Ref</a:t>
            </a:r>
            <a:r>
              <a:rPr lang="tr-TR" sz="1200" b="1" dirty="0">
                <a:latin typeface="Bahnschrift" panose="020B0502040204020203" pitchFamily="34" charset="0"/>
              </a:rPr>
              <a:t>: </a:t>
            </a:r>
            <a:r>
              <a:rPr lang="tr-TR" sz="1200" b="1" dirty="0" err="1">
                <a:latin typeface="Bahnschrift" panose="020B0502040204020203" pitchFamily="34" charset="0"/>
              </a:rPr>
              <a:t>Millakis</a:t>
            </a:r>
            <a:r>
              <a:rPr lang="tr-TR" sz="1200" b="1" dirty="0">
                <a:latin typeface="Bahnschrift" panose="020B0502040204020203" pitchFamily="34" charset="0"/>
              </a:rPr>
              <a:t>, D., Müller, S. (2021). </a:t>
            </a:r>
            <a:r>
              <a:rPr lang="en-US" sz="1200" b="1" dirty="0">
                <a:latin typeface="Bahnschrift" panose="020B0502040204020203" pitchFamily="34" charset="0"/>
              </a:rPr>
              <a:t>The Societal Dimension Of The Automated Vehicles Transition: Towards A Research Agenda</a:t>
            </a:r>
            <a:r>
              <a:rPr lang="tr-TR" sz="1200" b="1" dirty="0">
                <a:latin typeface="Bahnschrift" panose="020B0502040204020203" pitchFamily="34" charset="0"/>
              </a:rPr>
              <a:t>. </a:t>
            </a:r>
            <a:r>
              <a:rPr lang="tr-TR" sz="1200" b="1" dirty="0" err="1">
                <a:latin typeface="Bahnschrift" panose="020B0502040204020203" pitchFamily="34" charset="0"/>
              </a:rPr>
              <a:t>Cities</a:t>
            </a:r>
            <a:r>
              <a:rPr lang="tr-TR" sz="1200" b="1" dirty="0">
                <a:latin typeface="Bahnschrift" panose="020B0502040204020203" pitchFamily="34" charset="0"/>
              </a:rPr>
              <a:t>, 113. </a:t>
            </a:r>
          </a:p>
        </p:txBody>
      </p:sp>
    </p:spTree>
    <p:extLst>
      <p:ext uri="{BB962C8B-B14F-4D97-AF65-F5344CB8AC3E}">
        <p14:creationId xmlns:p14="http://schemas.microsoft.com/office/powerpoint/2010/main" val="127221779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17</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SOCIAL CONSTRUCTION OF TECHNOLOGY</a:t>
            </a:r>
          </a:p>
        </p:txBody>
      </p:sp>
      <p:pic>
        <p:nvPicPr>
          <p:cNvPr id="12290" name="Picture 2">
            <a:extLst>
              <a:ext uri="{FF2B5EF4-FFF2-40B4-BE49-F238E27FC236}">
                <a16:creationId xmlns:a16="http://schemas.microsoft.com/office/drawing/2014/main" id="{22F523C4-527C-90EC-9616-1F93841E1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 y="810326"/>
            <a:ext cx="8118312" cy="5577592"/>
          </a:xfrm>
          <a:prstGeom prst="rect">
            <a:avLst/>
          </a:prstGeom>
          <a:noFill/>
          <a:extLst>
            <a:ext uri="{909E8E84-426E-40DD-AFC4-6F175D3DCCD1}">
              <a14:hiddenFill xmlns:a14="http://schemas.microsoft.com/office/drawing/2010/main">
                <a:solidFill>
                  <a:srgbClr val="FFFFFF"/>
                </a:solidFill>
              </a14:hiddenFill>
            </a:ext>
          </a:extLst>
        </p:spPr>
      </p:pic>
      <p:sp>
        <p:nvSpPr>
          <p:cNvPr id="18" name="Metin kutusu 17">
            <a:extLst>
              <a:ext uri="{FF2B5EF4-FFF2-40B4-BE49-F238E27FC236}">
                <a16:creationId xmlns:a16="http://schemas.microsoft.com/office/drawing/2014/main" id="{34044344-6D3A-EC03-B7CF-053D4EA557A2}"/>
              </a:ext>
            </a:extLst>
          </p:cNvPr>
          <p:cNvSpPr txBox="1"/>
          <p:nvPr/>
        </p:nvSpPr>
        <p:spPr>
          <a:xfrm>
            <a:off x="8100617" y="5656856"/>
            <a:ext cx="4116019" cy="646331"/>
          </a:xfrm>
          <a:prstGeom prst="rect">
            <a:avLst/>
          </a:prstGeom>
          <a:noFill/>
        </p:spPr>
        <p:txBody>
          <a:bodyPr wrap="square">
            <a:spAutoFit/>
          </a:bodyPr>
          <a:lstStyle/>
          <a:p>
            <a:pPr algn="l"/>
            <a:r>
              <a:rPr lang="tr-TR" sz="1200" b="1" dirty="0" err="1">
                <a:latin typeface="Bahnschrift" panose="020B0502040204020203" pitchFamily="34" charset="0"/>
              </a:rPr>
              <a:t>Ref</a:t>
            </a:r>
            <a:r>
              <a:rPr lang="tr-TR" sz="1200" b="1" dirty="0">
                <a:latin typeface="Bahnschrift" panose="020B0502040204020203" pitchFamily="34" charset="0"/>
              </a:rPr>
              <a:t>: </a:t>
            </a:r>
            <a:r>
              <a:rPr lang="tr-TR" sz="1200" b="1" dirty="0" err="1">
                <a:latin typeface="Bahnschrift" panose="020B0502040204020203" pitchFamily="34" charset="0"/>
              </a:rPr>
              <a:t>Millakis</a:t>
            </a:r>
            <a:r>
              <a:rPr lang="tr-TR" sz="1200" b="1" dirty="0">
                <a:latin typeface="Bahnschrift" panose="020B0502040204020203" pitchFamily="34" charset="0"/>
              </a:rPr>
              <a:t>, D., Müller, S. (2021). </a:t>
            </a:r>
            <a:r>
              <a:rPr lang="en-US" sz="1200" b="1" dirty="0">
                <a:latin typeface="Bahnschrift" panose="020B0502040204020203" pitchFamily="34" charset="0"/>
              </a:rPr>
              <a:t>The Societal Dimension Of The Automated Vehicles Transition: Towards A Research Agenda</a:t>
            </a:r>
            <a:r>
              <a:rPr lang="tr-TR" sz="1200" b="1" dirty="0">
                <a:latin typeface="Bahnschrift" panose="020B0502040204020203" pitchFamily="34" charset="0"/>
              </a:rPr>
              <a:t>. </a:t>
            </a:r>
            <a:r>
              <a:rPr lang="tr-TR" sz="1200" b="1" dirty="0" err="1">
                <a:latin typeface="Bahnschrift" panose="020B0502040204020203" pitchFamily="34" charset="0"/>
              </a:rPr>
              <a:t>Cities</a:t>
            </a:r>
            <a:r>
              <a:rPr lang="tr-TR" sz="1200" b="1" dirty="0">
                <a:latin typeface="Bahnschrift" panose="020B0502040204020203" pitchFamily="34" charset="0"/>
              </a:rPr>
              <a:t>, 113. </a:t>
            </a:r>
          </a:p>
        </p:txBody>
      </p:sp>
    </p:spTree>
    <p:extLst>
      <p:ext uri="{BB962C8B-B14F-4D97-AF65-F5344CB8AC3E}">
        <p14:creationId xmlns:p14="http://schemas.microsoft.com/office/powerpoint/2010/main" val="110042759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18</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CASE: </a:t>
            </a:r>
            <a:r>
              <a:rPr lang="en-US" sz="2400" b="1" dirty="0">
                <a:solidFill>
                  <a:schemeClr val="bg1"/>
                </a:solidFill>
                <a:latin typeface="Bahnschrift" panose="020B0502040204020203" pitchFamily="34" charset="0"/>
              </a:rPr>
              <a:t>DEVELOPMENT AND TRANSPORT IMPLICATIONS OF AUTOMATED VEHICLES IN THE NETHERLANDS: SCENARIOS FOR 2030 AND 2050</a:t>
            </a:r>
            <a:endParaRPr lang="tr-TR" sz="2400" b="1" dirty="0">
              <a:solidFill>
                <a:schemeClr val="bg1"/>
              </a:solidFill>
              <a:latin typeface="Bahnschrift" panose="020B0502040204020203" pitchFamily="34" charset="0"/>
            </a:endParaRPr>
          </a:p>
        </p:txBody>
      </p:sp>
      <p:sp>
        <p:nvSpPr>
          <p:cNvPr id="9" name="Metin kutusu 8">
            <a:extLst>
              <a:ext uri="{FF2B5EF4-FFF2-40B4-BE49-F238E27FC236}">
                <a16:creationId xmlns:a16="http://schemas.microsoft.com/office/drawing/2014/main" id="{DEAD24F0-48E5-58DD-7131-1D83C0E87AE7}"/>
              </a:ext>
            </a:extLst>
          </p:cNvPr>
          <p:cNvSpPr txBox="1"/>
          <p:nvPr/>
        </p:nvSpPr>
        <p:spPr>
          <a:xfrm>
            <a:off x="95590" y="969182"/>
            <a:ext cx="12096410" cy="4832092"/>
          </a:xfrm>
          <a:prstGeom prst="rect">
            <a:avLst/>
          </a:prstGeom>
          <a:noFill/>
        </p:spPr>
        <p:txBody>
          <a:bodyPr wrap="square">
            <a:spAutoFit/>
          </a:bodyPr>
          <a:lstStyle/>
          <a:p>
            <a:r>
              <a:rPr lang="tr-TR" sz="2200" b="1" dirty="0" err="1">
                <a:latin typeface="Bahnschrift" panose="020B0502040204020203" pitchFamily="34" charset="0"/>
              </a:rPr>
              <a:t>Research</a:t>
            </a:r>
            <a:r>
              <a:rPr lang="tr-TR" sz="2200" b="1" dirty="0">
                <a:latin typeface="Bahnschrift" panose="020B0502040204020203" pitchFamily="34" charset="0"/>
              </a:rPr>
              <a:t> </a:t>
            </a:r>
            <a:r>
              <a:rPr lang="tr-TR" sz="2200" b="1" dirty="0" err="1">
                <a:latin typeface="Bahnschrift" panose="020B0502040204020203" pitchFamily="34" charset="0"/>
              </a:rPr>
              <a:t>Questions</a:t>
            </a:r>
            <a:r>
              <a:rPr lang="tr-TR" sz="2200" b="1" dirty="0">
                <a:latin typeface="Bahnschrift" panose="020B0502040204020203" pitchFamily="34" charset="0"/>
              </a:rPr>
              <a:t>: </a:t>
            </a:r>
          </a:p>
          <a:p>
            <a:endParaRPr lang="tr-TR" sz="2200" b="1" dirty="0">
              <a:latin typeface="Bahnschrift" panose="020B0502040204020203" pitchFamily="34" charset="0"/>
            </a:endParaRPr>
          </a:p>
          <a:p>
            <a:r>
              <a:rPr lang="en-US" sz="2200" b="1" i="0" dirty="0">
                <a:effectLst/>
                <a:latin typeface="Bahnschrift" panose="020B0502040204020203" pitchFamily="34" charset="0"/>
              </a:rPr>
              <a:t>What are the possible developments for automated vehicles and which factors will determine these developments on a time horizon up to 2030 and 2050 in the Netherlands? </a:t>
            </a:r>
            <a:endParaRPr lang="tr-TR" sz="2200" b="1" i="0" dirty="0">
              <a:effectLst/>
              <a:latin typeface="Bahnschrift" panose="020B0502040204020203" pitchFamily="34" charset="0"/>
            </a:endParaRPr>
          </a:p>
          <a:p>
            <a:endParaRPr lang="tr-TR" sz="2200" b="1" i="0" dirty="0">
              <a:effectLst/>
              <a:latin typeface="Bahnschrift" panose="020B0502040204020203" pitchFamily="34" charset="0"/>
            </a:endParaRPr>
          </a:p>
          <a:p>
            <a:r>
              <a:rPr lang="en-US" sz="2200" b="1" i="0" dirty="0">
                <a:effectLst/>
                <a:latin typeface="Bahnschrift" panose="020B0502040204020203" pitchFamily="34" charset="0"/>
              </a:rPr>
              <a:t>What stages can be distinguished in this development? </a:t>
            </a:r>
            <a:endParaRPr lang="tr-TR" sz="2200" b="1" i="0" dirty="0">
              <a:effectLst/>
              <a:latin typeface="Bahnschrift" panose="020B0502040204020203" pitchFamily="34" charset="0"/>
            </a:endParaRPr>
          </a:p>
          <a:p>
            <a:endParaRPr lang="tr-TR" sz="2200" b="1" i="0" dirty="0">
              <a:effectLst/>
              <a:latin typeface="Bahnschrift" panose="020B0502040204020203" pitchFamily="34" charset="0"/>
            </a:endParaRPr>
          </a:p>
          <a:p>
            <a:r>
              <a:rPr lang="en-US" sz="2200" b="1" i="0" dirty="0">
                <a:effectLst/>
                <a:latin typeface="Bahnschrift" panose="020B0502040204020203" pitchFamily="34" charset="0"/>
              </a:rPr>
              <a:t>What are the implications for road capacity?</a:t>
            </a:r>
            <a:endParaRPr lang="tr-TR" sz="2200" b="1" i="0" dirty="0">
              <a:effectLst/>
              <a:latin typeface="Bahnschrift" panose="020B0502040204020203" pitchFamily="34" charset="0"/>
            </a:endParaRPr>
          </a:p>
          <a:p>
            <a:endParaRPr lang="tr-TR" sz="2200" b="1" i="0" dirty="0">
              <a:effectLst/>
              <a:latin typeface="Bahnschrift" panose="020B0502040204020203" pitchFamily="34" charset="0"/>
            </a:endParaRPr>
          </a:p>
          <a:p>
            <a:r>
              <a:rPr lang="en-US" sz="2200" b="1" i="0" dirty="0">
                <a:effectLst/>
                <a:latin typeface="Bahnschrift" panose="020B0502040204020203" pitchFamily="34" charset="0"/>
              </a:rPr>
              <a:t>Does this differ between urban roads, regional roads and motorways? </a:t>
            </a:r>
            <a:endParaRPr lang="tr-TR" sz="2200" b="1" dirty="0">
              <a:latin typeface="Bahnschrift" panose="020B0502040204020203" pitchFamily="34" charset="0"/>
            </a:endParaRPr>
          </a:p>
          <a:p>
            <a:endParaRPr lang="tr-TR" sz="2200" b="1" i="0" dirty="0">
              <a:effectLst/>
              <a:latin typeface="Bahnschrift" panose="020B0502040204020203" pitchFamily="34" charset="0"/>
            </a:endParaRPr>
          </a:p>
          <a:p>
            <a:r>
              <a:rPr lang="en-US" sz="2200" b="1" i="0" dirty="0">
                <a:effectLst/>
                <a:latin typeface="Bahnschrift" panose="020B0502040204020203" pitchFamily="34" charset="0"/>
              </a:rPr>
              <a:t>What are the implications for users (value of time) and consequently for travel </a:t>
            </a:r>
            <a:r>
              <a:rPr lang="en-US" sz="2200" b="1" i="0" dirty="0" err="1">
                <a:effectLst/>
                <a:latin typeface="Bahnschrift" panose="020B0502040204020203" pitchFamily="34" charset="0"/>
              </a:rPr>
              <a:t>behaviour</a:t>
            </a:r>
            <a:r>
              <a:rPr lang="en-US" sz="2200" b="1" i="0" dirty="0">
                <a:effectLst/>
                <a:latin typeface="Bahnschrift" panose="020B0502040204020203" pitchFamily="34" charset="0"/>
              </a:rPr>
              <a:t>? </a:t>
            </a:r>
            <a:endParaRPr lang="tr-TR" sz="2200" b="1" i="0" dirty="0">
              <a:effectLst/>
              <a:latin typeface="Bahnschrift" panose="020B0502040204020203" pitchFamily="34" charset="0"/>
            </a:endParaRPr>
          </a:p>
          <a:p>
            <a:endParaRPr lang="tr-TR" sz="2200" b="1" i="0" dirty="0">
              <a:effectLst/>
              <a:latin typeface="Bahnschrift" panose="020B0502040204020203" pitchFamily="34" charset="0"/>
            </a:endParaRPr>
          </a:p>
          <a:p>
            <a:r>
              <a:rPr lang="en-US" sz="2200" b="1" i="0" dirty="0">
                <a:effectLst/>
                <a:latin typeface="Bahnschrift" panose="020B0502040204020203" pitchFamily="34" charset="0"/>
              </a:rPr>
              <a:t>To what extent might automated vehicles affect transport planning?</a:t>
            </a:r>
            <a:endParaRPr lang="tr-TR" sz="2200" b="1" dirty="0">
              <a:latin typeface="Bahnschrift" panose="020B0502040204020203" pitchFamily="34" charset="0"/>
            </a:endParaRPr>
          </a:p>
        </p:txBody>
      </p:sp>
    </p:spTree>
    <p:extLst>
      <p:ext uri="{BB962C8B-B14F-4D97-AF65-F5344CB8AC3E}">
        <p14:creationId xmlns:p14="http://schemas.microsoft.com/office/powerpoint/2010/main" val="219950141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TRANSITION TO CONNECTED AND AUTONOMOUS VEHICLES</a:t>
            </a:r>
          </a:p>
        </p:txBody>
      </p:sp>
      <p:sp>
        <p:nvSpPr>
          <p:cNvPr id="9" name="Başlık 1">
            <a:extLst>
              <a:ext uri="{FF2B5EF4-FFF2-40B4-BE49-F238E27FC236}">
                <a16:creationId xmlns:a16="http://schemas.microsoft.com/office/drawing/2014/main" id="{F1E46ABB-DE94-AF53-FDF3-3BBFC18E8D8D}"/>
              </a:ext>
            </a:extLst>
          </p:cNvPr>
          <p:cNvSpPr txBox="1">
            <a:spLocks/>
          </p:cNvSpPr>
          <p:nvPr/>
        </p:nvSpPr>
        <p:spPr>
          <a:xfrm>
            <a:off x="596451" y="4115389"/>
            <a:ext cx="7023829" cy="291069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endParaRPr lang="tr-TR" sz="29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a:p>
            <a:pPr algn="just"/>
            <a:endParaRPr lang="tr-TR" sz="2400" b="1" dirty="0">
              <a:latin typeface="Bahnschrift" panose="020B0502040204020203" pitchFamily="34" charset="0"/>
            </a:endParaRPr>
          </a:p>
        </p:txBody>
      </p:sp>
      <p:sp>
        <p:nvSpPr>
          <p:cNvPr id="14" name="Metin kutusu 13">
            <a:extLst>
              <a:ext uri="{FF2B5EF4-FFF2-40B4-BE49-F238E27FC236}">
                <a16:creationId xmlns:a16="http://schemas.microsoft.com/office/drawing/2014/main" id="{FBA396BE-64BA-4075-6E48-8A7E8A0C8A04}"/>
              </a:ext>
            </a:extLst>
          </p:cNvPr>
          <p:cNvSpPr txBox="1"/>
          <p:nvPr/>
        </p:nvSpPr>
        <p:spPr>
          <a:xfrm>
            <a:off x="596451" y="1354072"/>
            <a:ext cx="5499549" cy="3816429"/>
          </a:xfrm>
          <a:prstGeom prst="rect">
            <a:avLst/>
          </a:prstGeom>
          <a:noFill/>
        </p:spPr>
        <p:txBody>
          <a:bodyPr wrap="square">
            <a:spAutoFit/>
          </a:bodyPr>
          <a:lstStyle/>
          <a:p>
            <a:pPr algn="just"/>
            <a:r>
              <a:rPr lang="tr-TR" sz="2200" b="1" dirty="0">
                <a:latin typeface="Bahnschrift" panose="020B0502040204020203" pitchFamily="34" charset="0"/>
              </a:rPr>
              <a:t>ROOT CAUSES OF TRANSITION:</a:t>
            </a:r>
          </a:p>
          <a:p>
            <a:pPr algn="just"/>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Climate</a:t>
            </a:r>
            <a:r>
              <a:rPr lang="tr-TR" sz="2200" b="1" dirty="0">
                <a:latin typeface="Bahnschrift" panose="020B0502040204020203" pitchFamily="34" charset="0"/>
              </a:rPr>
              <a:t> </a:t>
            </a:r>
            <a:r>
              <a:rPr lang="tr-TR" sz="2200" b="1" dirty="0" err="1">
                <a:latin typeface="Bahnschrift" panose="020B0502040204020203" pitchFamily="34" charset="0"/>
              </a:rPr>
              <a:t>change</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Low</a:t>
            </a:r>
            <a:r>
              <a:rPr lang="tr-TR" sz="2200" b="1" dirty="0">
                <a:latin typeface="Bahnschrift" panose="020B0502040204020203" pitchFamily="34" charset="0"/>
              </a:rPr>
              <a:t> </a:t>
            </a:r>
            <a:r>
              <a:rPr lang="tr-TR" sz="2200" b="1" dirty="0" err="1">
                <a:latin typeface="Bahnschrift" panose="020B0502040204020203" pitchFamily="34" charset="0"/>
              </a:rPr>
              <a:t>carbon</a:t>
            </a:r>
            <a:r>
              <a:rPr lang="tr-TR" sz="2200" b="1" dirty="0">
                <a:latin typeface="Bahnschrift" panose="020B0502040204020203" pitchFamily="34" charset="0"/>
              </a:rPr>
              <a:t> </a:t>
            </a:r>
            <a:r>
              <a:rPr lang="tr-TR" sz="2200" b="1" dirty="0" err="1">
                <a:latin typeface="Bahnschrift" panose="020B0502040204020203" pitchFamily="34" charset="0"/>
              </a:rPr>
              <a:t>transition</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a:latin typeface="Bahnschrift" panose="020B0502040204020203" pitchFamily="34" charset="0"/>
              </a:rPr>
              <a:t>Road </a:t>
            </a:r>
            <a:r>
              <a:rPr lang="tr-TR" sz="2200" b="1" dirty="0" err="1">
                <a:latin typeface="Bahnschrift" panose="020B0502040204020203" pitchFamily="34" charset="0"/>
              </a:rPr>
              <a:t>safety</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Urbanisation</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Comfort</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Social</a:t>
            </a:r>
            <a:r>
              <a:rPr lang="tr-TR" sz="2200" b="1" dirty="0">
                <a:latin typeface="Bahnschrift" panose="020B0502040204020203" pitchFamily="34" charset="0"/>
              </a:rPr>
              <a:t> </a:t>
            </a:r>
            <a:r>
              <a:rPr lang="tr-TR" sz="2200" b="1" dirty="0" err="1">
                <a:latin typeface="Bahnschrift" panose="020B0502040204020203" pitchFamily="34" charset="0"/>
              </a:rPr>
              <a:t>inclusion</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Efficiency</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Environmental</a:t>
            </a:r>
            <a:r>
              <a:rPr lang="tr-TR" sz="2200" b="1" dirty="0">
                <a:latin typeface="Bahnschrift" panose="020B0502040204020203" pitchFamily="34" charset="0"/>
              </a:rPr>
              <a:t> </a:t>
            </a:r>
            <a:r>
              <a:rPr lang="tr-TR" sz="2200" b="1" dirty="0" err="1">
                <a:latin typeface="Bahnschrift" panose="020B0502040204020203" pitchFamily="34" charset="0"/>
              </a:rPr>
              <a:t>factors</a:t>
            </a:r>
            <a:endParaRPr lang="tr-TR" sz="2200" b="1" dirty="0">
              <a:latin typeface="Bahnschrift" panose="020B0502040204020203" pitchFamily="34" charset="0"/>
            </a:endParaRPr>
          </a:p>
          <a:p>
            <a:pPr marL="342900" indent="-342900" algn="just">
              <a:buFont typeface="Arial" panose="020B0604020202020204" pitchFamily="34" charset="0"/>
              <a:buChar char="•"/>
            </a:pPr>
            <a:r>
              <a:rPr lang="tr-TR" sz="2200" b="1" dirty="0" err="1">
                <a:latin typeface="Bahnschrift" panose="020B0502040204020203" pitchFamily="34" charset="0"/>
              </a:rPr>
              <a:t>Transition</a:t>
            </a:r>
            <a:r>
              <a:rPr lang="tr-TR" sz="2200" b="1" dirty="0">
                <a:latin typeface="Bahnschrift" panose="020B0502040204020203" pitchFamily="34" charset="0"/>
              </a:rPr>
              <a:t> </a:t>
            </a:r>
            <a:r>
              <a:rPr lang="tr-TR" sz="2200" b="1" dirty="0" err="1">
                <a:latin typeface="Bahnschrift" panose="020B0502040204020203" pitchFamily="34" charset="0"/>
              </a:rPr>
              <a:t>to</a:t>
            </a:r>
            <a:r>
              <a:rPr lang="tr-TR" sz="2200" b="1" dirty="0">
                <a:latin typeface="Bahnschrift" panose="020B0502040204020203" pitchFamily="34" charset="0"/>
              </a:rPr>
              <a:t> </a:t>
            </a:r>
            <a:r>
              <a:rPr lang="tr-TR" sz="2200" b="1" dirty="0" err="1">
                <a:latin typeface="Bahnschrift" panose="020B0502040204020203" pitchFamily="34" charset="0"/>
              </a:rPr>
              <a:t>smart</a:t>
            </a:r>
            <a:r>
              <a:rPr lang="tr-TR" sz="2200" b="1" dirty="0">
                <a:latin typeface="Bahnschrift" panose="020B0502040204020203" pitchFamily="34" charset="0"/>
              </a:rPr>
              <a:t> </a:t>
            </a:r>
            <a:r>
              <a:rPr lang="tr-TR" sz="2200" b="1" dirty="0" err="1">
                <a:latin typeface="Bahnschrift" panose="020B0502040204020203" pitchFamily="34" charset="0"/>
              </a:rPr>
              <a:t>cities</a:t>
            </a:r>
            <a:endParaRPr lang="tr-TR" sz="2200" b="1" dirty="0">
              <a:latin typeface="Bahnschrift" panose="020B0502040204020203" pitchFamily="34" charset="0"/>
            </a:endParaRPr>
          </a:p>
        </p:txBody>
      </p:sp>
    </p:spTree>
    <p:extLst>
      <p:ext uri="{BB962C8B-B14F-4D97-AF65-F5344CB8AC3E}">
        <p14:creationId xmlns:p14="http://schemas.microsoft.com/office/powerpoint/2010/main" val="3713176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19</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CASE: </a:t>
            </a:r>
            <a:r>
              <a:rPr lang="en-US" sz="2400" b="1" dirty="0">
                <a:solidFill>
                  <a:schemeClr val="bg1"/>
                </a:solidFill>
                <a:latin typeface="Bahnschrift" panose="020B0502040204020203" pitchFamily="34" charset="0"/>
              </a:rPr>
              <a:t>DEVELOPMENT AND TRANSPORT IMPLICATIONS OF AUTOMATED VEHICLES IN THE NETHERLANDS: SCENARIOS FOR 2030 AND 2050</a:t>
            </a:r>
            <a:endParaRPr lang="tr-TR" sz="2400" b="1" dirty="0">
              <a:solidFill>
                <a:schemeClr val="bg1"/>
              </a:solidFill>
              <a:latin typeface="Bahnschrift" panose="020B0502040204020203" pitchFamily="34" charset="0"/>
            </a:endParaRPr>
          </a:p>
        </p:txBody>
      </p:sp>
      <p:pic>
        <p:nvPicPr>
          <p:cNvPr id="11" name="Resim 10">
            <a:extLst>
              <a:ext uri="{FF2B5EF4-FFF2-40B4-BE49-F238E27FC236}">
                <a16:creationId xmlns:a16="http://schemas.microsoft.com/office/drawing/2014/main" id="{302D30F1-9DCC-4704-1CA7-F947E3B1EAFF}"/>
              </a:ext>
            </a:extLst>
          </p:cNvPr>
          <p:cNvPicPr>
            <a:picLocks noChangeAspect="1"/>
          </p:cNvPicPr>
          <p:nvPr/>
        </p:nvPicPr>
        <p:blipFill rotWithShape="1">
          <a:blip r:embed="rId4"/>
          <a:srcRect l="23399" t="34594" r="22422" b="17117"/>
          <a:stretch/>
        </p:blipFill>
        <p:spPr>
          <a:xfrm>
            <a:off x="0" y="837837"/>
            <a:ext cx="12192000" cy="5020149"/>
          </a:xfrm>
          <a:prstGeom prst="rect">
            <a:avLst/>
          </a:prstGeom>
        </p:spPr>
      </p:pic>
      <p:sp>
        <p:nvSpPr>
          <p:cNvPr id="14" name="Metin kutusu 13">
            <a:extLst>
              <a:ext uri="{FF2B5EF4-FFF2-40B4-BE49-F238E27FC236}">
                <a16:creationId xmlns:a16="http://schemas.microsoft.com/office/drawing/2014/main" id="{AFB4A35F-E441-E66E-E7D0-998E6DD5928C}"/>
              </a:ext>
            </a:extLst>
          </p:cNvPr>
          <p:cNvSpPr txBox="1"/>
          <p:nvPr/>
        </p:nvSpPr>
        <p:spPr>
          <a:xfrm>
            <a:off x="22248" y="5857997"/>
            <a:ext cx="12216636" cy="461665"/>
          </a:xfrm>
          <a:prstGeom prst="rect">
            <a:avLst/>
          </a:prstGeom>
          <a:noFill/>
        </p:spPr>
        <p:txBody>
          <a:bodyPr wrap="square">
            <a:spAutoFit/>
          </a:bodyPr>
          <a:lstStyle/>
          <a:p>
            <a:r>
              <a:rPr lang="tr-TR" sz="1200" b="1" i="0" dirty="0" err="1">
                <a:effectLst/>
                <a:latin typeface="Bahnschrift" panose="020B0502040204020203" pitchFamily="34" charset="0"/>
              </a:rPr>
              <a:t>Ref</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Milakis</a:t>
            </a:r>
            <a:r>
              <a:rPr lang="tr-TR" sz="1200" b="1" i="0" dirty="0">
                <a:effectLst/>
                <a:latin typeface="Bahnschrift" panose="020B0502040204020203" pitchFamily="34" charset="0"/>
              </a:rPr>
              <a:t>, D., </a:t>
            </a:r>
            <a:r>
              <a:rPr lang="tr-TR" sz="1200" b="1" i="0" dirty="0" err="1">
                <a:effectLst/>
                <a:latin typeface="Bahnschrift" panose="020B0502040204020203" pitchFamily="34" charset="0"/>
              </a:rPr>
              <a:t>Snelder</a:t>
            </a:r>
            <a:r>
              <a:rPr lang="tr-TR" sz="1200" b="1" i="0" dirty="0">
                <a:effectLst/>
                <a:latin typeface="Bahnschrift" panose="020B0502040204020203" pitchFamily="34" charset="0"/>
              </a:rPr>
              <a:t>, M., </a:t>
            </a:r>
            <a:r>
              <a:rPr lang="tr-TR" sz="1200" b="1" i="0" dirty="0" err="1">
                <a:effectLst/>
                <a:latin typeface="Bahnschrift" panose="020B0502040204020203" pitchFamily="34" charset="0"/>
              </a:rPr>
              <a:t>Arem</a:t>
            </a:r>
            <a:r>
              <a:rPr lang="tr-TR" sz="1200" b="1" i="0" dirty="0">
                <a:effectLst/>
                <a:latin typeface="Bahnschrift" panose="020B0502040204020203" pitchFamily="34" charset="0"/>
              </a:rPr>
              <a:t>, B. </a:t>
            </a:r>
            <a:r>
              <a:rPr lang="tr-TR" sz="1200" b="1" i="0" dirty="0" err="1">
                <a:effectLst/>
                <a:latin typeface="Bahnschrift" panose="020B0502040204020203" pitchFamily="34" charset="0"/>
              </a:rPr>
              <a:t>van</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Wee</a:t>
            </a:r>
            <a:r>
              <a:rPr lang="tr-TR" sz="1200" b="1" i="0" dirty="0">
                <a:effectLst/>
                <a:latin typeface="Bahnschrift" panose="020B0502040204020203" pitchFamily="34" charset="0"/>
              </a:rPr>
              <a:t>, B. </a:t>
            </a:r>
            <a:r>
              <a:rPr lang="tr-TR" sz="1200" b="1" i="0" dirty="0" err="1">
                <a:effectLst/>
                <a:latin typeface="Bahnschrift" panose="020B0502040204020203" pitchFamily="34" charset="0"/>
              </a:rPr>
              <a:t>van</a:t>
            </a:r>
            <a:r>
              <a:rPr lang="tr-TR" sz="1200" b="1" i="0" dirty="0">
                <a:effectLst/>
                <a:latin typeface="Bahnschrift" panose="020B0502040204020203" pitchFamily="34" charset="0"/>
              </a:rPr>
              <a:t>, &amp; </a:t>
            </a:r>
            <a:r>
              <a:rPr lang="tr-TR" sz="1200" b="1" i="0" dirty="0" err="1">
                <a:effectLst/>
                <a:latin typeface="Bahnschrift" panose="020B0502040204020203" pitchFamily="34" charset="0"/>
              </a:rPr>
              <a:t>Homem</a:t>
            </a:r>
            <a:r>
              <a:rPr lang="tr-TR" sz="1200" b="1" i="0" dirty="0">
                <a:effectLst/>
                <a:latin typeface="Bahnschrift" panose="020B0502040204020203" pitchFamily="34" charset="0"/>
              </a:rPr>
              <a:t> de </a:t>
            </a:r>
            <a:r>
              <a:rPr lang="tr-TR" sz="1200" b="1" i="0" dirty="0" err="1">
                <a:effectLst/>
                <a:latin typeface="Bahnschrift" panose="020B0502040204020203" pitchFamily="34" charset="0"/>
              </a:rPr>
              <a:t>Almeida</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Correia</a:t>
            </a:r>
            <a:r>
              <a:rPr lang="tr-TR" sz="1200" b="1" i="0" dirty="0">
                <a:effectLst/>
                <a:latin typeface="Bahnschrift" panose="020B0502040204020203" pitchFamily="34" charset="0"/>
              </a:rPr>
              <a:t>, G. (2017). Development </a:t>
            </a:r>
            <a:r>
              <a:rPr lang="tr-TR" sz="1200" b="1" i="0" dirty="0" err="1">
                <a:effectLst/>
                <a:latin typeface="Bahnschrift" panose="020B0502040204020203" pitchFamily="34" charset="0"/>
              </a:rPr>
              <a:t>and</a:t>
            </a:r>
            <a:r>
              <a:rPr lang="tr-TR" sz="1200" b="1" i="0" dirty="0">
                <a:effectLst/>
                <a:latin typeface="Bahnschrift" panose="020B0502040204020203" pitchFamily="34" charset="0"/>
              </a:rPr>
              <a:t> transport </a:t>
            </a:r>
            <a:r>
              <a:rPr lang="tr-TR" sz="1200" b="1" i="0" dirty="0" err="1">
                <a:effectLst/>
                <a:latin typeface="Bahnschrift" panose="020B0502040204020203" pitchFamily="34" charset="0"/>
              </a:rPr>
              <a:t>implications</a:t>
            </a:r>
            <a:r>
              <a:rPr lang="tr-TR" sz="1200" b="1" i="0" dirty="0">
                <a:effectLst/>
                <a:latin typeface="Bahnschrift" panose="020B0502040204020203" pitchFamily="34" charset="0"/>
              </a:rPr>
              <a:t> of </a:t>
            </a:r>
            <a:r>
              <a:rPr lang="tr-TR" sz="1200" b="1" i="0" dirty="0" err="1">
                <a:effectLst/>
                <a:latin typeface="Bahnschrift" panose="020B0502040204020203" pitchFamily="34" charset="0"/>
              </a:rPr>
              <a:t>automated</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vehicles</a:t>
            </a:r>
            <a:r>
              <a:rPr lang="tr-TR" sz="1200" b="1" i="0" dirty="0">
                <a:effectLst/>
                <a:latin typeface="Bahnschrift" panose="020B0502040204020203" pitchFamily="34" charset="0"/>
              </a:rPr>
              <a:t> in </a:t>
            </a:r>
            <a:r>
              <a:rPr lang="tr-TR" sz="1200" b="1" i="0" dirty="0" err="1">
                <a:effectLst/>
                <a:latin typeface="Bahnschrift" panose="020B0502040204020203" pitchFamily="34" charset="0"/>
              </a:rPr>
              <a:t>the</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Netherlands</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scenarios</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for</a:t>
            </a:r>
            <a:r>
              <a:rPr lang="tr-TR" sz="1200" b="1" i="0" dirty="0">
                <a:effectLst/>
                <a:latin typeface="Bahnschrift" panose="020B0502040204020203" pitchFamily="34" charset="0"/>
              </a:rPr>
              <a:t> 2030 </a:t>
            </a:r>
            <a:r>
              <a:rPr lang="tr-TR" sz="1200" b="1" i="0" dirty="0" err="1">
                <a:effectLst/>
                <a:latin typeface="Bahnschrift" panose="020B0502040204020203" pitchFamily="34" charset="0"/>
              </a:rPr>
              <a:t>and</a:t>
            </a:r>
            <a:r>
              <a:rPr lang="tr-TR" sz="1200" b="1" i="0" dirty="0">
                <a:effectLst/>
                <a:latin typeface="Bahnschrift" panose="020B0502040204020203" pitchFamily="34" charset="0"/>
              </a:rPr>
              <a:t> 2050. </a:t>
            </a:r>
            <a:r>
              <a:rPr lang="tr-TR" sz="1200" b="1" i="1" dirty="0" err="1">
                <a:effectLst/>
                <a:latin typeface="Bahnschrift" panose="020B0502040204020203" pitchFamily="34" charset="0"/>
              </a:rPr>
              <a:t>European</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Journal</a:t>
            </a:r>
            <a:r>
              <a:rPr lang="tr-TR" sz="1200" b="1" i="1" dirty="0">
                <a:effectLst/>
                <a:latin typeface="Bahnschrift" panose="020B0502040204020203" pitchFamily="34" charset="0"/>
              </a:rPr>
              <a:t> of Transport </a:t>
            </a:r>
            <a:r>
              <a:rPr lang="tr-TR" sz="1200" b="1" i="1" dirty="0" err="1">
                <a:effectLst/>
                <a:latin typeface="Bahnschrift" panose="020B0502040204020203" pitchFamily="34" charset="0"/>
              </a:rPr>
              <a:t>and</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Infrastructure</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Research</a:t>
            </a:r>
            <a:r>
              <a:rPr lang="tr-TR" sz="1200" b="1" i="0" dirty="0">
                <a:effectLst/>
                <a:latin typeface="Bahnschrift" panose="020B0502040204020203" pitchFamily="34" charset="0"/>
              </a:rPr>
              <a:t>, </a:t>
            </a:r>
            <a:r>
              <a:rPr lang="tr-TR" sz="1200" b="1" i="1" dirty="0">
                <a:effectLst/>
                <a:latin typeface="Bahnschrift" panose="020B0502040204020203" pitchFamily="34" charset="0"/>
              </a:rPr>
              <a:t>17</a:t>
            </a:r>
            <a:r>
              <a:rPr lang="tr-TR" sz="1200" b="1" i="0" dirty="0">
                <a:effectLst/>
                <a:latin typeface="Bahnschrift" panose="020B0502040204020203" pitchFamily="34" charset="0"/>
              </a:rPr>
              <a:t>(1).</a:t>
            </a:r>
            <a:endParaRPr lang="tr-TR" sz="1200" b="1" dirty="0">
              <a:latin typeface="Bahnschrift" panose="020B0502040204020203" pitchFamily="34" charset="0"/>
            </a:endParaRPr>
          </a:p>
        </p:txBody>
      </p:sp>
    </p:spTree>
    <p:extLst>
      <p:ext uri="{BB962C8B-B14F-4D97-AF65-F5344CB8AC3E}">
        <p14:creationId xmlns:p14="http://schemas.microsoft.com/office/powerpoint/2010/main" val="343402712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20</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CASE: </a:t>
            </a:r>
            <a:r>
              <a:rPr lang="en-US" sz="2400" b="1" dirty="0">
                <a:solidFill>
                  <a:schemeClr val="bg1"/>
                </a:solidFill>
                <a:latin typeface="Bahnschrift" panose="020B0502040204020203" pitchFamily="34" charset="0"/>
              </a:rPr>
              <a:t>DEVELOPMENT AND TRANSPORT IMPLICATIONS OF AUTOMATED VEHICLES IN THE NETHERLANDS: SCENARIOS FOR 2030 AND 2050</a:t>
            </a:r>
            <a:endParaRPr lang="tr-TR" sz="2400" b="1" dirty="0">
              <a:solidFill>
                <a:schemeClr val="bg1"/>
              </a:solidFill>
              <a:latin typeface="Bahnschrift" panose="020B0502040204020203" pitchFamily="34" charset="0"/>
            </a:endParaRPr>
          </a:p>
        </p:txBody>
      </p:sp>
      <p:pic>
        <p:nvPicPr>
          <p:cNvPr id="9" name="Resim 8">
            <a:extLst>
              <a:ext uri="{FF2B5EF4-FFF2-40B4-BE49-F238E27FC236}">
                <a16:creationId xmlns:a16="http://schemas.microsoft.com/office/drawing/2014/main" id="{0709F191-228A-6F45-AB25-AE15F323A5AA}"/>
              </a:ext>
            </a:extLst>
          </p:cNvPr>
          <p:cNvPicPr>
            <a:picLocks noChangeAspect="1"/>
          </p:cNvPicPr>
          <p:nvPr/>
        </p:nvPicPr>
        <p:blipFill rotWithShape="1">
          <a:blip r:embed="rId4"/>
          <a:srcRect l="23399" t="32793" r="24493" b="42342"/>
          <a:stretch/>
        </p:blipFill>
        <p:spPr>
          <a:xfrm>
            <a:off x="-49275" y="1786136"/>
            <a:ext cx="12241272" cy="3285727"/>
          </a:xfrm>
          <a:prstGeom prst="rect">
            <a:avLst/>
          </a:prstGeom>
        </p:spPr>
      </p:pic>
      <p:sp>
        <p:nvSpPr>
          <p:cNvPr id="5" name="Metin kutusu 4">
            <a:extLst>
              <a:ext uri="{FF2B5EF4-FFF2-40B4-BE49-F238E27FC236}">
                <a16:creationId xmlns:a16="http://schemas.microsoft.com/office/drawing/2014/main" id="{C2728506-E588-97B2-66BF-F63A2901ACF4}"/>
              </a:ext>
            </a:extLst>
          </p:cNvPr>
          <p:cNvSpPr txBox="1"/>
          <p:nvPr/>
        </p:nvSpPr>
        <p:spPr>
          <a:xfrm>
            <a:off x="-12318" y="5887173"/>
            <a:ext cx="12216636" cy="461665"/>
          </a:xfrm>
          <a:prstGeom prst="rect">
            <a:avLst/>
          </a:prstGeom>
          <a:noFill/>
        </p:spPr>
        <p:txBody>
          <a:bodyPr wrap="square">
            <a:spAutoFit/>
          </a:bodyPr>
          <a:lstStyle/>
          <a:p>
            <a:r>
              <a:rPr lang="tr-TR" sz="1200" b="1" i="0" dirty="0" err="1">
                <a:effectLst/>
                <a:latin typeface="Bahnschrift" panose="020B0502040204020203" pitchFamily="34" charset="0"/>
              </a:rPr>
              <a:t>Ref</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Milakis</a:t>
            </a:r>
            <a:r>
              <a:rPr lang="tr-TR" sz="1200" b="1" i="0" dirty="0">
                <a:effectLst/>
                <a:latin typeface="Bahnschrift" panose="020B0502040204020203" pitchFamily="34" charset="0"/>
              </a:rPr>
              <a:t>, D., </a:t>
            </a:r>
            <a:r>
              <a:rPr lang="tr-TR" sz="1200" b="1" i="0" dirty="0" err="1">
                <a:effectLst/>
                <a:latin typeface="Bahnschrift" panose="020B0502040204020203" pitchFamily="34" charset="0"/>
              </a:rPr>
              <a:t>Snelder</a:t>
            </a:r>
            <a:r>
              <a:rPr lang="tr-TR" sz="1200" b="1" i="0" dirty="0">
                <a:effectLst/>
                <a:latin typeface="Bahnschrift" panose="020B0502040204020203" pitchFamily="34" charset="0"/>
              </a:rPr>
              <a:t>, M., </a:t>
            </a:r>
            <a:r>
              <a:rPr lang="tr-TR" sz="1200" b="1" i="0" dirty="0" err="1">
                <a:effectLst/>
                <a:latin typeface="Bahnschrift" panose="020B0502040204020203" pitchFamily="34" charset="0"/>
              </a:rPr>
              <a:t>Arem</a:t>
            </a:r>
            <a:r>
              <a:rPr lang="tr-TR" sz="1200" b="1" i="0" dirty="0">
                <a:effectLst/>
                <a:latin typeface="Bahnschrift" panose="020B0502040204020203" pitchFamily="34" charset="0"/>
              </a:rPr>
              <a:t>, B. </a:t>
            </a:r>
            <a:r>
              <a:rPr lang="tr-TR" sz="1200" b="1" i="0" dirty="0" err="1">
                <a:effectLst/>
                <a:latin typeface="Bahnschrift" panose="020B0502040204020203" pitchFamily="34" charset="0"/>
              </a:rPr>
              <a:t>van</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Wee</a:t>
            </a:r>
            <a:r>
              <a:rPr lang="tr-TR" sz="1200" b="1" i="0" dirty="0">
                <a:effectLst/>
                <a:latin typeface="Bahnschrift" panose="020B0502040204020203" pitchFamily="34" charset="0"/>
              </a:rPr>
              <a:t>, B. </a:t>
            </a:r>
            <a:r>
              <a:rPr lang="tr-TR" sz="1200" b="1" i="0" dirty="0" err="1">
                <a:effectLst/>
                <a:latin typeface="Bahnschrift" panose="020B0502040204020203" pitchFamily="34" charset="0"/>
              </a:rPr>
              <a:t>van</a:t>
            </a:r>
            <a:r>
              <a:rPr lang="tr-TR" sz="1200" b="1" i="0" dirty="0">
                <a:effectLst/>
                <a:latin typeface="Bahnschrift" panose="020B0502040204020203" pitchFamily="34" charset="0"/>
              </a:rPr>
              <a:t>, &amp; </a:t>
            </a:r>
            <a:r>
              <a:rPr lang="tr-TR" sz="1200" b="1" i="0" dirty="0" err="1">
                <a:effectLst/>
                <a:latin typeface="Bahnschrift" panose="020B0502040204020203" pitchFamily="34" charset="0"/>
              </a:rPr>
              <a:t>Homem</a:t>
            </a:r>
            <a:r>
              <a:rPr lang="tr-TR" sz="1200" b="1" i="0" dirty="0">
                <a:effectLst/>
                <a:latin typeface="Bahnschrift" panose="020B0502040204020203" pitchFamily="34" charset="0"/>
              </a:rPr>
              <a:t> de </a:t>
            </a:r>
            <a:r>
              <a:rPr lang="tr-TR" sz="1200" b="1" i="0" dirty="0" err="1">
                <a:effectLst/>
                <a:latin typeface="Bahnschrift" panose="020B0502040204020203" pitchFamily="34" charset="0"/>
              </a:rPr>
              <a:t>Almeida</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Correia</a:t>
            </a:r>
            <a:r>
              <a:rPr lang="tr-TR" sz="1200" b="1" i="0" dirty="0">
                <a:effectLst/>
                <a:latin typeface="Bahnschrift" panose="020B0502040204020203" pitchFamily="34" charset="0"/>
              </a:rPr>
              <a:t>, G. (2017). Development </a:t>
            </a:r>
            <a:r>
              <a:rPr lang="tr-TR" sz="1200" b="1" i="0" dirty="0" err="1">
                <a:effectLst/>
                <a:latin typeface="Bahnschrift" panose="020B0502040204020203" pitchFamily="34" charset="0"/>
              </a:rPr>
              <a:t>and</a:t>
            </a:r>
            <a:r>
              <a:rPr lang="tr-TR" sz="1200" b="1" i="0" dirty="0">
                <a:effectLst/>
                <a:latin typeface="Bahnschrift" panose="020B0502040204020203" pitchFamily="34" charset="0"/>
              </a:rPr>
              <a:t> transport </a:t>
            </a:r>
            <a:r>
              <a:rPr lang="tr-TR" sz="1200" b="1" i="0" dirty="0" err="1">
                <a:effectLst/>
                <a:latin typeface="Bahnschrift" panose="020B0502040204020203" pitchFamily="34" charset="0"/>
              </a:rPr>
              <a:t>implications</a:t>
            </a:r>
            <a:r>
              <a:rPr lang="tr-TR" sz="1200" b="1" i="0" dirty="0">
                <a:effectLst/>
                <a:latin typeface="Bahnschrift" panose="020B0502040204020203" pitchFamily="34" charset="0"/>
              </a:rPr>
              <a:t> of </a:t>
            </a:r>
            <a:r>
              <a:rPr lang="tr-TR" sz="1200" b="1" i="0" dirty="0" err="1">
                <a:effectLst/>
                <a:latin typeface="Bahnschrift" panose="020B0502040204020203" pitchFamily="34" charset="0"/>
              </a:rPr>
              <a:t>automated</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vehicles</a:t>
            </a:r>
            <a:r>
              <a:rPr lang="tr-TR" sz="1200" b="1" i="0" dirty="0">
                <a:effectLst/>
                <a:latin typeface="Bahnschrift" panose="020B0502040204020203" pitchFamily="34" charset="0"/>
              </a:rPr>
              <a:t> in </a:t>
            </a:r>
            <a:r>
              <a:rPr lang="tr-TR" sz="1200" b="1" i="0" dirty="0" err="1">
                <a:effectLst/>
                <a:latin typeface="Bahnschrift" panose="020B0502040204020203" pitchFamily="34" charset="0"/>
              </a:rPr>
              <a:t>the</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Netherlands</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scenarios</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for</a:t>
            </a:r>
            <a:r>
              <a:rPr lang="tr-TR" sz="1200" b="1" i="0" dirty="0">
                <a:effectLst/>
                <a:latin typeface="Bahnschrift" panose="020B0502040204020203" pitchFamily="34" charset="0"/>
              </a:rPr>
              <a:t> 2030 </a:t>
            </a:r>
            <a:r>
              <a:rPr lang="tr-TR" sz="1200" b="1" i="0" dirty="0" err="1">
                <a:effectLst/>
                <a:latin typeface="Bahnschrift" panose="020B0502040204020203" pitchFamily="34" charset="0"/>
              </a:rPr>
              <a:t>and</a:t>
            </a:r>
            <a:r>
              <a:rPr lang="tr-TR" sz="1200" b="1" i="0" dirty="0">
                <a:effectLst/>
                <a:latin typeface="Bahnschrift" panose="020B0502040204020203" pitchFamily="34" charset="0"/>
              </a:rPr>
              <a:t> 2050. </a:t>
            </a:r>
            <a:r>
              <a:rPr lang="tr-TR" sz="1200" b="1" i="1" dirty="0" err="1">
                <a:effectLst/>
                <a:latin typeface="Bahnschrift" panose="020B0502040204020203" pitchFamily="34" charset="0"/>
              </a:rPr>
              <a:t>European</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Journal</a:t>
            </a:r>
            <a:r>
              <a:rPr lang="tr-TR" sz="1200" b="1" i="1" dirty="0">
                <a:effectLst/>
                <a:latin typeface="Bahnschrift" panose="020B0502040204020203" pitchFamily="34" charset="0"/>
              </a:rPr>
              <a:t> of Transport </a:t>
            </a:r>
            <a:r>
              <a:rPr lang="tr-TR" sz="1200" b="1" i="1" dirty="0" err="1">
                <a:effectLst/>
                <a:latin typeface="Bahnschrift" panose="020B0502040204020203" pitchFamily="34" charset="0"/>
              </a:rPr>
              <a:t>and</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Infrastructure</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Research</a:t>
            </a:r>
            <a:r>
              <a:rPr lang="tr-TR" sz="1200" b="1" i="0" dirty="0">
                <a:effectLst/>
                <a:latin typeface="Bahnschrift" panose="020B0502040204020203" pitchFamily="34" charset="0"/>
              </a:rPr>
              <a:t>, </a:t>
            </a:r>
            <a:r>
              <a:rPr lang="tr-TR" sz="1200" b="1" i="1" dirty="0">
                <a:effectLst/>
                <a:latin typeface="Bahnschrift" panose="020B0502040204020203" pitchFamily="34" charset="0"/>
              </a:rPr>
              <a:t>17</a:t>
            </a:r>
            <a:r>
              <a:rPr lang="tr-TR" sz="1200" b="1" i="0" dirty="0">
                <a:effectLst/>
                <a:latin typeface="Bahnschrift" panose="020B0502040204020203" pitchFamily="34" charset="0"/>
              </a:rPr>
              <a:t>(1).</a:t>
            </a:r>
            <a:endParaRPr lang="tr-TR" sz="1200" b="1" dirty="0">
              <a:latin typeface="Bahnschrift" panose="020B0502040204020203" pitchFamily="34" charset="0"/>
            </a:endParaRPr>
          </a:p>
        </p:txBody>
      </p:sp>
    </p:spTree>
    <p:extLst>
      <p:ext uri="{BB962C8B-B14F-4D97-AF65-F5344CB8AC3E}">
        <p14:creationId xmlns:p14="http://schemas.microsoft.com/office/powerpoint/2010/main" val="265506857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21</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CASE: </a:t>
            </a:r>
            <a:r>
              <a:rPr lang="en-US" sz="2400" b="1" dirty="0">
                <a:solidFill>
                  <a:schemeClr val="bg1"/>
                </a:solidFill>
                <a:latin typeface="Bahnschrift" panose="020B0502040204020203" pitchFamily="34" charset="0"/>
              </a:rPr>
              <a:t>DEVELOPMENT AND TRANSPORT IMPLICATIONS OF AUTOMATED VEHICLES IN THE NETHERLANDS: SCENARIOS FOR 2030 AND 2050</a:t>
            </a:r>
            <a:endParaRPr lang="tr-TR" sz="2400" b="1" dirty="0">
              <a:solidFill>
                <a:schemeClr val="bg1"/>
              </a:solidFill>
              <a:latin typeface="Bahnschrift" panose="020B0502040204020203" pitchFamily="34" charset="0"/>
            </a:endParaRPr>
          </a:p>
        </p:txBody>
      </p:sp>
      <p:pic>
        <p:nvPicPr>
          <p:cNvPr id="11" name="Resim 10">
            <a:extLst>
              <a:ext uri="{FF2B5EF4-FFF2-40B4-BE49-F238E27FC236}">
                <a16:creationId xmlns:a16="http://schemas.microsoft.com/office/drawing/2014/main" id="{EFCBD39A-03A0-8E2F-4D8B-9F20492D527B}"/>
              </a:ext>
            </a:extLst>
          </p:cNvPr>
          <p:cNvPicPr>
            <a:picLocks noChangeAspect="1"/>
          </p:cNvPicPr>
          <p:nvPr/>
        </p:nvPicPr>
        <p:blipFill rotWithShape="1">
          <a:blip r:embed="rId4"/>
          <a:srcRect l="24324" t="25946" r="31917" b="22343"/>
          <a:stretch/>
        </p:blipFill>
        <p:spPr>
          <a:xfrm>
            <a:off x="-24636" y="835851"/>
            <a:ext cx="8303851" cy="5519765"/>
          </a:xfrm>
          <a:prstGeom prst="rect">
            <a:avLst/>
          </a:prstGeom>
        </p:spPr>
      </p:pic>
      <p:sp>
        <p:nvSpPr>
          <p:cNvPr id="14" name="Metin kutusu 13">
            <a:extLst>
              <a:ext uri="{FF2B5EF4-FFF2-40B4-BE49-F238E27FC236}">
                <a16:creationId xmlns:a16="http://schemas.microsoft.com/office/drawing/2014/main" id="{45F24A9B-F57B-7A9C-3940-766115BFD002}"/>
              </a:ext>
            </a:extLst>
          </p:cNvPr>
          <p:cNvSpPr txBox="1"/>
          <p:nvPr/>
        </p:nvSpPr>
        <p:spPr>
          <a:xfrm>
            <a:off x="8279214" y="5083982"/>
            <a:ext cx="3925103" cy="1200329"/>
          </a:xfrm>
          <a:prstGeom prst="rect">
            <a:avLst/>
          </a:prstGeom>
          <a:noFill/>
        </p:spPr>
        <p:txBody>
          <a:bodyPr wrap="square">
            <a:spAutoFit/>
          </a:bodyPr>
          <a:lstStyle/>
          <a:p>
            <a:r>
              <a:rPr lang="tr-TR" sz="1200" b="1" i="0" dirty="0" err="1">
                <a:effectLst/>
                <a:latin typeface="Bahnschrift" panose="020B0502040204020203" pitchFamily="34" charset="0"/>
              </a:rPr>
              <a:t>Ref</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Milakis</a:t>
            </a:r>
            <a:r>
              <a:rPr lang="tr-TR" sz="1200" b="1" i="0" dirty="0">
                <a:effectLst/>
                <a:latin typeface="Bahnschrift" panose="020B0502040204020203" pitchFamily="34" charset="0"/>
              </a:rPr>
              <a:t>, D., </a:t>
            </a:r>
            <a:r>
              <a:rPr lang="tr-TR" sz="1200" b="1" i="0" dirty="0" err="1">
                <a:effectLst/>
                <a:latin typeface="Bahnschrift" panose="020B0502040204020203" pitchFamily="34" charset="0"/>
              </a:rPr>
              <a:t>Snelder</a:t>
            </a:r>
            <a:r>
              <a:rPr lang="tr-TR" sz="1200" b="1" i="0" dirty="0">
                <a:effectLst/>
                <a:latin typeface="Bahnschrift" panose="020B0502040204020203" pitchFamily="34" charset="0"/>
              </a:rPr>
              <a:t>, M., </a:t>
            </a:r>
            <a:r>
              <a:rPr lang="tr-TR" sz="1200" b="1" i="0" dirty="0" err="1">
                <a:effectLst/>
                <a:latin typeface="Bahnschrift" panose="020B0502040204020203" pitchFamily="34" charset="0"/>
              </a:rPr>
              <a:t>Arem</a:t>
            </a:r>
            <a:r>
              <a:rPr lang="tr-TR" sz="1200" b="1" i="0" dirty="0">
                <a:effectLst/>
                <a:latin typeface="Bahnschrift" panose="020B0502040204020203" pitchFamily="34" charset="0"/>
              </a:rPr>
              <a:t>, B. </a:t>
            </a:r>
            <a:r>
              <a:rPr lang="tr-TR" sz="1200" b="1" i="0" dirty="0" err="1">
                <a:effectLst/>
                <a:latin typeface="Bahnschrift" panose="020B0502040204020203" pitchFamily="34" charset="0"/>
              </a:rPr>
              <a:t>van</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Wee</a:t>
            </a:r>
            <a:r>
              <a:rPr lang="tr-TR" sz="1200" b="1" i="0" dirty="0">
                <a:effectLst/>
                <a:latin typeface="Bahnschrift" panose="020B0502040204020203" pitchFamily="34" charset="0"/>
              </a:rPr>
              <a:t>, B. </a:t>
            </a:r>
            <a:r>
              <a:rPr lang="tr-TR" sz="1200" b="1" i="0" dirty="0" err="1">
                <a:effectLst/>
                <a:latin typeface="Bahnschrift" panose="020B0502040204020203" pitchFamily="34" charset="0"/>
              </a:rPr>
              <a:t>van</a:t>
            </a:r>
            <a:r>
              <a:rPr lang="tr-TR" sz="1200" b="1" i="0" dirty="0">
                <a:effectLst/>
                <a:latin typeface="Bahnschrift" panose="020B0502040204020203" pitchFamily="34" charset="0"/>
              </a:rPr>
              <a:t>, &amp; </a:t>
            </a:r>
            <a:r>
              <a:rPr lang="tr-TR" sz="1200" b="1" i="0" dirty="0" err="1">
                <a:effectLst/>
                <a:latin typeface="Bahnschrift" panose="020B0502040204020203" pitchFamily="34" charset="0"/>
              </a:rPr>
              <a:t>Homem</a:t>
            </a:r>
            <a:r>
              <a:rPr lang="tr-TR" sz="1200" b="1" i="0" dirty="0">
                <a:effectLst/>
                <a:latin typeface="Bahnschrift" panose="020B0502040204020203" pitchFamily="34" charset="0"/>
              </a:rPr>
              <a:t> de </a:t>
            </a:r>
            <a:r>
              <a:rPr lang="tr-TR" sz="1200" b="1" i="0" dirty="0" err="1">
                <a:effectLst/>
                <a:latin typeface="Bahnschrift" panose="020B0502040204020203" pitchFamily="34" charset="0"/>
              </a:rPr>
              <a:t>Almeida</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Correia</a:t>
            </a:r>
            <a:r>
              <a:rPr lang="tr-TR" sz="1200" b="1" i="0" dirty="0">
                <a:effectLst/>
                <a:latin typeface="Bahnschrift" panose="020B0502040204020203" pitchFamily="34" charset="0"/>
              </a:rPr>
              <a:t>, G. (2017). Development </a:t>
            </a:r>
            <a:r>
              <a:rPr lang="tr-TR" sz="1200" b="1" i="0" dirty="0" err="1">
                <a:effectLst/>
                <a:latin typeface="Bahnschrift" panose="020B0502040204020203" pitchFamily="34" charset="0"/>
              </a:rPr>
              <a:t>and</a:t>
            </a:r>
            <a:r>
              <a:rPr lang="tr-TR" sz="1200" b="1" i="0" dirty="0">
                <a:effectLst/>
                <a:latin typeface="Bahnschrift" panose="020B0502040204020203" pitchFamily="34" charset="0"/>
              </a:rPr>
              <a:t> transport </a:t>
            </a:r>
            <a:r>
              <a:rPr lang="tr-TR" sz="1200" b="1" i="0" dirty="0" err="1">
                <a:effectLst/>
                <a:latin typeface="Bahnschrift" panose="020B0502040204020203" pitchFamily="34" charset="0"/>
              </a:rPr>
              <a:t>implications</a:t>
            </a:r>
            <a:r>
              <a:rPr lang="tr-TR" sz="1200" b="1" i="0" dirty="0">
                <a:effectLst/>
                <a:latin typeface="Bahnschrift" panose="020B0502040204020203" pitchFamily="34" charset="0"/>
              </a:rPr>
              <a:t> of </a:t>
            </a:r>
            <a:r>
              <a:rPr lang="tr-TR" sz="1200" b="1" i="0" dirty="0" err="1">
                <a:effectLst/>
                <a:latin typeface="Bahnschrift" panose="020B0502040204020203" pitchFamily="34" charset="0"/>
              </a:rPr>
              <a:t>automated</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vehicles</a:t>
            </a:r>
            <a:r>
              <a:rPr lang="tr-TR" sz="1200" b="1" i="0" dirty="0">
                <a:effectLst/>
                <a:latin typeface="Bahnschrift" panose="020B0502040204020203" pitchFamily="34" charset="0"/>
              </a:rPr>
              <a:t> in </a:t>
            </a:r>
            <a:r>
              <a:rPr lang="tr-TR" sz="1200" b="1" i="0" dirty="0" err="1">
                <a:effectLst/>
                <a:latin typeface="Bahnschrift" panose="020B0502040204020203" pitchFamily="34" charset="0"/>
              </a:rPr>
              <a:t>the</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Netherlands</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scenarios</a:t>
            </a:r>
            <a:r>
              <a:rPr lang="tr-TR" sz="1200" b="1" i="0" dirty="0">
                <a:effectLst/>
                <a:latin typeface="Bahnschrift" panose="020B0502040204020203" pitchFamily="34" charset="0"/>
              </a:rPr>
              <a:t> </a:t>
            </a:r>
            <a:r>
              <a:rPr lang="tr-TR" sz="1200" b="1" i="0" dirty="0" err="1">
                <a:effectLst/>
                <a:latin typeface="Bahnschrift" panose="020B0502040204020203" pitchFamily="34" charset="0"/>
              </a:rPr>
              <a:t>for</a:t>
            </a:r>
            <a:r>
              <a:rPr lang="tr-TR" sz="1200" b="1" i="0" dirty="0">
                <a:effectLst/>
                <a:latin typeface="Bahnschrift" panose="020B0502040204020203" pitchFamily="34" charset="0"/>
              </a:rPr>
              <a:t> 2030 </a:t>
            </a:r>
            <a:r>
              <a:rPr lang="tr-TR" sz="1200" b="1" i="0" dirty="0" err="1">
                <a:effectLst/>
                <a:latin typeface="Bahnschrift" panose="020B0502040204020203" pitchFamily="34" charset="0"/>
              </a:rPr>
              <a:t>and</a:t>
            </a:r>
            <a:r>
              <a:rPr lang="tr-TR" sz="1200" b="1" i="0" dirty="0">
                <a:effectLst/>
                <a:latin typeface="Bahnschrift" panose="020B0502040204020203" pitchFamily="34" charset="0"/>
              </a:rPr>
              <a:t> 2050. </a:t>
            </a:r>
            <a:r>
              <a:rPr lang="tr-TR" sz="1200" b="1" i="1" dirty="0" err="1">
                <a:effectLst/>
                <a:latin typeface="Bahnschrift" panose="020B0502040204020203" pitchFamily="34" charset="0"/>
              </a:rPr>
              <a:t>European</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Journal</a:t>
            </a:r>
            <a:r>
              <a:rPr lang="tr-TR" sz="1200" b="1" i="1" dirty="0">
                <a:effectLst/>
                <a:latin typeface="Bahnschrift" panose="020B0502040204020203" pitchFamily="34" charset="0"/>
              </a:rPr>
              <a:t> of Transport </a:t>
            </a:r>
            <a:r>
              <a:rPr lang="tr-TR" sz="1200" b="1" i="1" dirty="0" err="1">
                <a:effectLst/>
                <a:latin typeface="Bahnschrift" panose="020B0502040204020203" pitchFamily="34" charset="0"/>
              </a:rPr>
              <a:t>and</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Infrastructure</a:t>
            </a:r>
            <a:r>
              <a:rPr lang="tr-TR" sz="1200" b="1" i="1" dirty="0">
                <a:effectLst/>
                <a:latin typeface="Bahnschrift" panose="020B0502040204020203" pitchFamily="34" charset="0"/>
              </a:rPr>
              <a:t> </a:t>
            </a:r>
            <a:r>
              <a:rPr lang="tr-TR" sz="1200" b="1" i="1" dirty="0" err="1">
                <a:effectLst/>
                <a:latin typeface="Bahnschrift" panose="020B0502040204020203" pitchFamily="34" charset="0"/>
              </a:rPr>
              <a:t>Research</a:t>
            </a:r>
            <a:r>
              <a:rPr lang="tr-TR" sz="1200" b="1" i="0" dirty="0">
                <a:effectLst/>
                <a:latin typeface="Bahnschrift" panose="020B0502040204020203" pitchFamily="34" charset="0"/>
              </a:rPr>
              <a:t>, </a:t>
            </a:r>
            <a:r>
              <a:rPr lang="tr-TR" sz="1200" b="1" i="1" dirty="0">
                <a:effectLst/>
                <a:latin typeface="Bahnschrift" panose="020B0502040204020203" pitchFamily="34" charset="0"/>
              </a:rPr>
              <a:t>17</a:t>
            </a:r>
            <a:r>
              <a:rPr lang="tr-TR" sz="1200" b="1" i="0" dirty="0">
                <a:effectLst/>
                <a:latin typeface="Bahnschrift" panose="020B0502040204020203" pitchFamily="34" charset="0"/>
              </a:rPr>
              <a:t>(1).</a:t>
            </a:r>
            <a:endParaRPr lang="tr-TR" sz="1200" b="1" dirty="0">
              <a:latin typeface="Bahnschrift" panose="020B0502040204020203" pitchFamily="34" charset="0"/>
            </a:endParaRPr>
          </a:p>
        </p:txBody>
      </p:sp>
    </p:spTree>
    <p:extLst>
      <p:ext uri="{BB962C8B-B14F-4D97-AF65-F5344CB8AC3E}">
        <p14:creationId xmlns:p14="http://schemas.microsoft.com/office/powerpoint/2010/main" val="204264356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22</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CASE: </a:t>
            </a:r>
            <a:r>
              <a:rPr lang="en-US" sz="2400" b="1" dirty="0">
                <a:solidFill>
                  <a:schemeClr val="bg1"/>
                </a:solidFill>
                <a:latin typeface="Bahnschrift" panose="020B0502040204020203" pitchFamily="34" charset="0"/>
              </a:rPr>
              <a:t>DEVELOPMENT AND TRANSPORT IMPLICATIONS OF AUTOMATED VEHICLES IN THE NETHERLANDS: SCENARIOS FOR 2030 AND 2050</a:t>
            </a:r>
            <a:endParaRPr lang="tr-TR" sz="2400" b="1" dirty="0">
              <a:solidFill>
                <a:schemeClr val="bg1"/>
              </a:solidFill>
              <a:latin typeface="Bahnschrift" panose="020B0502040204020203" pitchFamily="34" charset="0"/>
            </a:endParaRPr>
          </a:p>
        </p:txBody>
      </p:sp>
      <p:sp>
        <p:nvSpPr>
          <p:cNvPr id="9" name="Metin kutusu 8">
            <a:extLst>
              <a:ext uri="{FF2B5EF4-FFF2-40B4-BE49-F238E27FC236}">
                <a16:creationId xmlns:a16="http://schemas.microsoft.com/office/drawing/2014/main" id="{DEAD24F0-48E5-58DD-7131-1D83C0E87AE7}"/>
              </a:ext>
            </a:extLst>
          </p:cNvPr>
          <p:cNvSpPr txBox="1"/>
          <p:nvPr/>
        </p:nvSpPr>
        <p:spPr>
          <a:xfrm>
            <a:off x="95590" y="969182"/>
            <a:ext cx="12096410" cy="5509200"/>
          </a:xfrm>
          <a:prstGeom prst="rect">
            <a:avLst/>
          </a:prstGeom>
          <a:noFill/>
        </p:spPr>
        <p:txBody>
          <a:bodyPr wrap="square">
            <a:spAutoFit/>
          </a:bodyPr>
          <a:lstStyle/>
          <a:p>
            <a:r>
              <a:rPr lang="tr-TR" sz="2200" dirty="0" err="1">
                <a:latin typeface="Bahnschrift" panose="020B0502040204020203" pitchFamily="34" charset="0"/>
              </a:rPr>
              <a:t>Findings</a:t>
            </a:r>
            <a:r>
              <a:rPr lang="tr-TR" sz="2200" dirty="0">
                <a:latin typeface="Bahnschrift" panose="020B0502040204020203" pitchFamily="34" charset="0"/>
              </a:rPr>
              <a:t>:</a:t>
            </a:r>
          </a:p>
          <a:p>
            <a:endParaRPr lang="tr-TR" sz="2200" dirty="0">
              <a:latin typeface="Bahnschrift" panose="020B0502040204020203" pitchFamily="34" charset="0"/>
            </a:endParaRPr>
          </a:p>
          <a:p>
            <a:pPr rtl="0"/>
            <a:r>
              <a:rPr lang="tr-TR" sz="2200" dirty="0">
                <a:effectLst/>
                <a:latin typeface="Bahnschrift" panose="020B0502040204020203" pitchFamily="34" charset="0"/>
              </a:rPr>
              <a:t>F</a:t>
            </a:r>
            <a:r>
              <a:rPr lang="en-US" sz="2200" dirty="0" err="1">
                <a:effectLst/>
                <a:latin typeface="Bahnschrift" panose="020B0502040204020203" pitchFamily="34" charset="0"/>
              </a:rPr>
              <a:t>ully</a:t>
            </a:r>
            <a:r>
              <a:rPr lang="en-US" sz="2200" dirty="0">
                <a:effectLst/>
                <a:latin typeface="Bahnschrift" panose="020B0502040204020203" pitchFamily="34" charset="0"/>
              </a:rPr>
              <a:t> automated vehicles are expected to be commercially available within a time window of twenty years (between 2025 and 2045), while the respective time-window for conditional automation is smaller (ten years) and more immediate (between 2018 and 2028), </a:t>
            </a:r>
            <a:endParaRPr lang="tr-TR" sz="2200" dirty="0">
              <a:effectLst/>
              <a:latin typeface="Bahnschrift" panose="020B0502040204020203" pitchFamily="34" charset="0"/>
            </a:endParaRPr>
          </a:p>
          <a:p>
            <a:pPr rtl="0"/>
            <a:endParaRPr lang="tr-TR" sz="2200" dirty="0">
              <a:effectLst/>
              <a:latin typeface="Bahnschrift" panose="020B0502040204020203" pitchFamily="34" charset="0"/>
            </a:endParaRPr>
          </a:p>
          <a:p>
            <a:pPr rtl="0"/>
            <a:r>
              <a:rPr lang="tr-TR" sz="2200" dirty="0">
                <a:latin typeface="Bahnschrift" panose="020B0502040204020203" pitchFamily="34" charset="0"/>
              </a:rPr>
              <a:t>P</a:t>
            </a:r>
            <a:r>
              <a:rPr lang="en-US" sz="2200" dirty="0" err="1">
                <a:effectLst/>
                <a:latin typeface="Bahnschrift" panose="020B0502040204020203" pitchFamily="34" charset="0"/>
              </a:rPr>
              <a:t>ublic</a:t>
            </a:r>
            <a:r>
              <a:rPr lang="en-US" sz="2200" dirty="0">
                <a:effectLst/>
                <a:latin typeface="Bahnschrift" panose="020B0502040204020203" pitchFamily="34" charset="0"/>
              </a:rPr>
              <a:t> (national, EU) and private (OEMs) R&amp;D investments, progressive regulatory frameworks (e.g. trials, subsidies) as well as increased customers’ demand could accelerate transition from conditionally to fully automated vehicles, </a:t>
            </a:r>
            <a:endParaRPr lang="tr-TR" sz="2200" dirty="0">
              <a:effectLst/>
              <a:latin typeface="Bahnschrift" panose="020B0502040204020203" pitchFamily="34" charset="0"/>
            </a:endParaRPr>
          </a:p>
          <a:p>
            <a:pPr rtl="0"/>
            <a:endParaRPr lang="tr-TR" sz="2200" dirty="0">
              <a:effectLst/>
              <a:latin typeface="Bahnschrift" panose="020B0502040204020203" pitchFamily="34" charset="0"/>
            </a:endParaRPr>
          </a:p>
          <a:p>
            <a:pPr rtl="0"/>
            <a:r>
              <a:rPr lang="tr-TR" sz="2200" dirty="0">
                <a:effectLst/>
                <a:latin typeface="Bahnschrift" panose="020B0502040204020203" pitchFamily="34" charset="0"/>
              </a:rPr>
              <a:t>F</a:t>
            </a:r>
            <a:r>
              <a:rPr lang="en-US" sz="2200" dirty="0" err="1">
                <a:effectLst/>
                <a:latin typeface="Bahnschrift" panose="020B0502040204020203" pitchFamily="34" charset="0"/>
              </a:rPr>
              <a:t>ull</a:t>
            </a:r>
            <a:r>
              <a:rPr lang="en-US" sz="2200" dirty="0">
                <a:effectLst/>
                <a:latin typeface="Bahnschrift" panose="020B0502040204020203" pitchFamily="34" charset="0"/>
              </a:rPr>
              <a:t> vehicle automation is expected to be a game changer, driving the demand for automated vehicles to a high point. Penetration rates of automated vehicles on the market are expected to vary among different scenarios between 1% and 11% (mainly conditionally automated vehicles) in 2030 and between 7% and 61% (mainly fully automated vehicles) in 2050,</a:t>
            </a:r>
          </a:p>
          <a:p>
            <a:br>
              <a:rPr lang="en-US" sz="2200" i="0" dirty="0">
                <a:solidFill>
                  <a:srgbClr val="000000"/>
                </a:solidFill>
                <a:effectLst/>
                <a:latin typeface="Bahnschrift" panose="020B0502040204020203" pitchFamily="34" charset="0"/>
              </a:rPr>
            </a:br>
            <a:endParaRPr lang="tr-TR" sz="2200" dirty="0">
              <a:latin typeface="Bahnschrift" panose="020B0502040204020203" pitchFamily="34" charset="0"/>
            </a:endParaRPr>
          </a:p>
        </p:txBody>
      </p:sp>
    </p:spTree>
    <p:extLst>
      <p:ext uri="{BB962C8B-B14F-4D97-AF65-F5344CB8AC3E}">
        <p14:creationId xmlns:p14="http://schemas.microsoft.com/office/powerpoint/2010/main" val="37715095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23</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CASE: </a:t>
            </a:r>
            <a:r>
              <a:rPr lang="en-US" sz="2400" b="1" dirty="0">
                <a:solidFill>
                  <a:schemeClr val="bg1"/>
                </a:solidFill>
                <a:latin typeface="Bahnschrift" panose="020B0502040204020203" pitchFamily="34" charset="0"/>
              </a:rPr>
              <a:t>DEVELOPMENT AND TRANSPORT IMPLICATIONS OF AUTOMATED VEHICLES IN THE NETHERLANDS: SCENARIOS FOR 2030 AND 2050</a:t>
            </a:r>
            <a:endParaRPr lang="tr-TR" sz="2400" b="1" dirty="0">
              <a:solidFill>
                <a:schemeClr val="bg1"/>
              </a:solidFill>
              <a:latin typeface="Bahnschrift" panose="020B0502040204020203" pitchFamily="34" charset="0"/>
            </a:endParaRPr>
          </a:p>
        </p:txBody>
      </p:sp>
      <p:sp>
        <p:nvSpPr>
          <p:cNvPr id="9" name="Metin kutusu 8">
            <a:extLst>
              <a:ext uri="{FF2B5EF4-FFF2-40B4-BE49-F238E27FC236}">
                <a16:creationId xmlns:a16="http://schemas.microsoft.com/office/drawing/2014/main" id="{DEAD24F0-48E5-58DD-7131-1D83C0E87AE7}"/>
              </a:ext>
            </a:extLst>
          </p:cNvPr>
          <p:cNvSpPr txBox="1"/>
          <p:nvPr/>
        </p:nvSpPr>
        <p:spPr>
          <a:xfrm>
            <a:off x="95590" y="969182"/>
            <a:ext cx="12096410" cy="5170646"/>
          </a:xfrm>
          <a:prstGeom prst="rect">
            <a:avLst/>
          </a:prstGeom>
          <a:noFill/>
        </p:spPr>
        <p:txBody>
          <a:bodyPr wrap="square">
            <a:spAutoFit/>
          </a:bodyPr>
          <a:lstStyle/>
          <a:p>
            <a:r>
              <a:rPr lang="tr-TR" sz="2200" b="1" dirty="0" err="1">
                <a:latin typeface="Bahnschrift" panose="020B0502040204020203" pitchFamily="34" charset="0"/>
              </a:rPr>
              <a:t>Findings</a:t>
            </a:r>
            <a:r>
              <a:rPr lang="tr-TR" sz="2200" b="1" dirty="0">
                <a:latin typeface="Bahnschrift" panose="020B0502040204020203" pitchFamily="34" charset="0"/>
              </a:rPr>
              <a:t>:</a:t>
            </a:r>
          </a:p>
          <a:p>
            <a:endParaRPr lang="tr-TR" sz="2200" b="1" dirty="0">
              <a:latin typeface="Bahnschrift" panose="020B0502040204020203" pitchFamily="34" charset="0"/>
            </a:endParaRPr>
          </a:p>
          <a:p>
            <a:pPr rtl="0"/>
            <a:r>
              <a:rPr lang="tr-TR" sz="2200" b="0" i="0" dirty="0">
                <a:effectLst/>
                <a:latin typeface="Bahnschrift" panose="020B0502040204020203" pitchFamily="34" charset="0"/>
              </a:rPr>
              <a:t>V</a:t>
            </a:r>
            <a:r>
              <a:rPr lang="en-US" sz="2200" b="0" i="0" dirty="0" err="1">
                <a:effectLst/>
                <a:latin typeface="Bahnschrift" panose="020B0502040204020203" pitchFamily="34" charset="0"/>
              </a:rPr>
              <a:t>ehicle</a:t>
            </a:r>
            <a:r>
              <a:rPr lang="en-US" sz="2200" b="0" i="0" dirty="0">
                <a:effectLst/>
                <a:latin typeface="Bahnschrift" panose="020B0502040204020203" pitchFamily="34" charset="0"/>
              </a:rPr>
              <a:t> automation and cooperation are expected to follow converging evolution paths. The type of cooperation (V2I, V2V) will likely vary among different scenarios according to the main drivers (policies, technological development), </a:t>
            </a:r>
            <a:endParaRPr lang="tr-TR" sz="2200" b="0" i="0" dirty="0">
              <a:effectLst/>
              <a:latin typeface="Bahnschrift" panose="020B0502040204020203" pitchFamily="34" charset="0"/>
            </a:endParaRPr>
          </a:p>
          <a:p>
            <a:pPr rtl="0"/>
            <a:endParaRPr lang="tr-TR" sz="2200" dirty="0">
              <a:latin typeface="Bahnschrift" panose="020B0502040204020203" pitchFamily="34" charset="0"/>
            </a:endParaRPr>
          </a:p>
          <a:p>
            <a:pPr rtl="0"/>
            <a:r>
              <a:rPr lang="tr-TR" sz="2200" dirty="0">
                <a:latin typeface="Bahnschrift" panose="020B0502040204020203" pitchFamily="34" charset="0"/>
              </a:rPr>
              <a:t>C</a:t>
            </a:r>
            <a:r>
              <a:rPr lang="en-US" sz="2200" b="0" i="0" dirty="0" err="1">
                <a:effectLst/>
                <a:latin typeface="Bahnschrift" panose="020B0502040204020203" pitchFamily="34" charset="0"/>
              </a:rPr>
              <a:t>omplexity</a:t>
            </a:r>
            <a:r>
              <a:rPr lang="en-US" sz="2200" b="0" i="0" dirty="0">
                <a:effectLst/>
                <a:latin typeface="Bahnschrift" panose="020B0502040204020203" pitchFamily="34" charset="0"/>
              </a:rPr>
              <a:t> of urban environment is expected to influence the development path of automated vehicles either by inducing regulation allowing automated vehicles to travel only on motorways or by complicating and subsequently delaying technological development in this field,</a:t>
            </a:r>
            <a:endParaRPr lang="tr-TR" sz="2200" b="0" i="0" dirty="0">
              <a:effectLst/>
              <a:latin typeface="Bahnschrift" panose="020B0502040204020203" pitchFamily="34" charset="0"/>
            </a:endParaRPr>
          </a:p>
          <a:p>
            <a:pPr rtl="0"/>
            <a:endParaRPr lang="tr-TR" sz="2200" dirty="0">
              <a:latin typeface="Bahnschrift" panose="020B0502040204020203" pitchFamily="34" charset="0"/>
            </a:endParaRPr>
          </a:p>
          <a:p>
            <a:pPr rtl="0"/>
            <a:r>
              <a:rPr lang="tr-TR" sz="2200" b="0" i="0" dirty="0">
                <a:effectLst/>
                <a:latin typeface="Bahnschrift" panose="020B0502040204020203" pitchFamily="34" charset="0"/>
              </a:rPr>
              <a:t>U</a:t>
            </a:r>
            <a:r>
              <a:rPr lang="en-US" sz="2200" b="0" i="0" dirty="0" err="1">
                <a:effectLst/>
                <a:latin typeface="Bahnschrift" panose="020B0502040204020203" pitchFamily="34" charset="0"/>
              </a:rPr>
              <a:t>nexpected</a:t>
            </a:r>
            <a:r>
              <a:rPr lang="en-US" sz="2200" b="0" i="0" dirty="0">
                <a:effectLst/>
                <a:latin typeface="Bahnschrift" panose="020B0502040204020203" pitchFamily="34" charset="0"/>
              </a:rPr>
              <a:t> incidents like fatal accidents; bankruptcy or change in strategic priorities of major industry players could significantly influence the development path for automated vehicles in the Netherlands, •development of automated vehicles is expected to have implications on mobility in all scenarios. These implications vary from very important in the ‘AV ...in bloom’ scenario to minimal in the ‘AV ...in doubt’ scenario, </a:t>
            </a:r>
            <a:endParaRPr lang="tr-TR" sz="2200" b="1" dirty="0">
              <a:latin typeface="Bahnschrift" panose="020B0502040204020203" pitchFamily="34" charset="0"/>
            </a:endParaRPr>
          </a:p>
        </p:txBody>
      </p:sp>
    </p:spTree>
    <p:extLst>
      <p:ext uri="{BB962C8B-B14F-4D97-AF65-F5344CB8AC3E}">
        <p14:creationId xmlns:p14="http://schemas.microsoft.com/office/powerpoint/2010/main" val="387890574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alphaModFix amt="70000"/>
            <a:biLevel thresh="5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24</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5" name="Alt Başlık 4">
            <a:extLst>
              <a:ext uri="{FF2B5EF4-FFF2-40B4-BE49-F238E27FC236}">
                <a16:creationId xmlns:a16="http://schemas.microsoft.com/office/drawing/2014/main" id="{563A492C-F96C-F248-4FA6-E1D11D64596F}"/>
              </a:ext>
            </a:extLst>
          </p:cNvPr>
          <p:cNvSpPr>
            <a:spLocks noGrp="1"/>
          </p:cNvSpPr>
          <p:nvPr>
            <p:ph type="subTitle" idx="1"/>
          </p:nvPr>
        </p:nvSpPr>
        <p:spPr>
          <a:xfrm>
            <a:off x="401216" y="904689"/>
            <a:ext cx="7899542" cy="5485991"/>
          </a:xfrm>
        </p:spPr>
        <p:txBody>
          <a:bodyPr>
            <a:noAutofit/>
          </a:bodyPr>
          <a:lstStyle/>
          <a:p>
            <a:pPr algn="just"/>
            <a:r>
              <a:rPr lang="en-US" sz="1400" b="1" dirty="0">
                <a:latin typeface="Bahnschrift" panose="020B0502040204020203" pitchFamily="34" charset="0"/>
              </a:rPr>
              <a:t>Geels, F.W. </a:t>
            </a:r>
            <a:r>
              <a:rPr lang="tr-TR" sz="1400" b="1" dirty="0">
                <a:latin typeface="Bahnschrift" panose="020B0502040204020203" pitchFamily="34" charset="0"/>
              </a:rPr>
              <a:t>(</a:t>
            </a:r>
            <a:r>
              <a:rPr lang="en-US" sz="1400" b="1" dirty="0">
                <a:latin typeface="Bahnschrift" panose="020B0502040204020203" pitchFamily="34" charset="0"/>
              </a:rPr>
              <a:t>2002</a:t>
            </a:r>
            <a:r>
              <a:rPr lang="tr-TR" sz="1400" b="1" dirty="0">
                <a:latin typeface="Bahnschrift" panose="020B0502040204020203" pitchFamily="34" charset="0"/>
              </a:rPr>
              <a:t>)</a:t>
            </a:r>
            <a:r>
              <a:rPr lang="en-US" sz="1400" b="1" dirty="0">
                <a:latin typeface="Bahnschrift" panose="020B0502040204020203" pitchFamily="34" charset="0"/>
              </a:rPr>
              <a:t>. Technological Transitions As </a:t>
            </a:r>
            <a:r>
              <a:rPr lang="en-US" sz="1400" b="1" dirty="0" err="1">
                <a:latin typeface="Bahnschrift" panose="020B0502040204020203" pitchFamily="34" charset="0"/>
              </a:rPr>
              <a:t>Evolutionar</a:t>
            </a:r>
            <a:r>
              <a:rPr lang="tr-TR" sz="1400" b="1" dirty="0">
                <a:latin typeface="Bahnschrift" panose="020B0502040204020203" pitchFamily="34" charset="0"/>
              </a:rPr>
              <a:t>y </a:t>
            </a:r>
            <a:r>
              <a:rPr lang="en-US" sz="1400" b="1" dirty="0">
                <a:latin typeface="Bahnschrift" panose="020B0502040204020203" pitchFamily="34" charset="0"/>
              </a:rPr>
              <a:t>Reconfiguration</a:t>
            </a:r>
            <a:r>
              <a:rPr lang="tr-TR" sz="1400" b="1" dirty="0">
                <a:latin typeface="Bahnschrift" panose="020B0502040204020203" pitchFamily="34" charset="0"/>
              </a:rPr>
              <a:t> </a:t>
            </a:r>
            <a:r>
              <a:rPr lang="en-US" sz="1400" b="1" dirty="0">
                <a:latin typeface="Bahnschrift" panose="020B0502040204020203" pitchFamily="34" charset="0"/>
              </a:rPr>
              <a:t>Processes: A Multi-level Perspective And A Case-</a:t>
            </a:r>
            <a:r>
              <a:rPr lang="tr-TR" sz="1400" b="1" dirty="0">
                <a:latin typeface="Bahnschrift" panose="020B0502040204020203" pitchFamily="34" charset="0"/>
              </a:rPr>
              <a:t>S</a:t>
            </a:r>
            <a:r>
              <a:rPr lang="en-US" sz="1400" b="1" dirty="0" err="1">
                <a:latin typeface="Bahnschrift" panose="020B0502040204020203" pitchFamily="34" charset="0"/>
              </a:rPr>
              <a:t>tudy</a:t>
            </a:r>
            <a:r>
              <a:rPr lang="en-US" sz="1400" b="1" dirty="0">
                <a:latin typeface="Bahnschrift" panose="020B0502040204020203" pitchFamily="34" charset="0"/>
              </a:rPr>
              <a:t>.</a:t>
            </a:r>
            <a:r>
              <a:rPr lang="tr-TR" sz="1400" b="1" dirty="0">
                <a:latin typeface="Bahnschrift" panose="020B0502040204020203" pitchFamily="34" charset="0"/>
              </a:rPr>
              <a:t> </a:t>
            </a:r>
            <a:r>
              <a:rPr lang="en-US" sz="1400" b="1" dirty="0">
                <a:latin typeface="Bahnschrift" panose="020B0502040204020203" pitchFamily="34" charset="0"/>
              </a:rPr>
              <a:t>Research Policy</a:t>
            </a:r>
            <a:r>
              <a:rPr lang="tr-TR" sz="1400" b="1" dirty="0">
                <a:latin typeface="Bahnschrift" panose="020B0502040204020203" pitchFamily="34" charset="0"/>
              </a:rPr>
              <a:t>,</a:t>
            </a:r>
            <a:r>
              <a:rPr lang="en-US" sz="1400" b="1" dirty="0">
                <a:latin typeface="Bahnschrift" panose="020B0502040204020203" pitchFamily="34" charset="0"/>
              </a:rPr>
              <a:t> 31 (8–9), 1257–1274.</a:t>
            </a:r>
            <a:endParaRPr lang="tr-TR" sz="1400" b="1" dirty="0">
              <a:latin typeface="Bahnschrift" panose="020B0502040204020203" pitchFamily="34" charset="0"/>
            </a:endParaRPr>
          </a:p>
          <a:p>
            <a:pPr algn="just"/>
            <a:r>
              <a:rPr lang="tr-TR" sz="1400" b="1" i="0" strike="noStrike" baseline="0" dirty="0" err="1">
                <a:latin typeface="Bahnschrift" panose="020B0502040204020203" pitchFamily="34" charset="0"/>
              </a:rPr>
              <a:t>Geels</a:t>
            </a:r>
            <a:r>
              <a:rPr lang="tr-TR" sz="1400" b="1" i="0" strike="noStrike" baseline="0" dirty="0">
                <a:latin typeface="Bahnschrift" panose="020B0502040204020203" pitchFamily="34" charset="0"/>
              </a:rPr>
              <a:t>, F. W. (2012). </a:t>
            </a:r>
            <a:r>
              <a:rPr lang="en-US" sz="1400" b="1" i="0" strike="noStrike" baseline="0" dirty="0">
                <a:latin typeface="Bahnschrift" panose="020B0502040204020203" pitchFamily="34" charset="0"/>
              </a:rPr>
              <a:t>A Socio-</a:t>
            </a:r>
            <a:r>
              <a:rPr lang="tr-TR" sz="1400" b="1" i="0" strike="noStrike" baseline="0" dirty="0">
                <a:latin typeface="Bahnschrift" panose="020B0502040204020203" pitchFamily="34" charset="0"/>
              </a:rPr>
              <a:t>T</a:t>
            </a:r>
            <a:r>
              <a:rPr lang="en-US" sz="1400" b="1" i="0" strike="noStrike" baseline="0" dirty="0" err="1">
                <a:latin typeface="Bahnschrift" panose="020B0502040204020203" pitchFamily="34" charset="0"/>
              </a:rPr>
              <a:t>echnical</a:t>
            </a:r>
            <a:r>
              <a:rPr lang="en-US" sz="1400" b="1" i="0" strike="noStrike" baseline="0" dirty="0">
                <a:latin typeface="Bahnschrift" panose="020B0502040204020203" pitchFamily="34" charset="0"/>
              </a:rPr>
              <a:t> Analysis </a:t>
            </a:r>
            <a:r>
              <a:rPr lang="tr-TR" sz="1400" b="1" i="0" strike="noStrike" baseline="0" dirty="0">
                <a:latin typeface="Bahnschrift" panose="020B0502040204020203" pitchFamily="34" charset="0"/>
              </a:rPr>
              <a:t>of</a:t>
            </a:r>
            <a:r>
              <a:rPr lang="en-US" sz="1400" b="1" i="0" strike="noStrike" baseline="0" dirty="0">
                <a:latin typeface="Bahnschrift" panose="020B0502040204020203" pitchFamily="34" charset="0"/>
              </a:rPr>
              <a:t> Low-carbon Transitions: Introducing The</a:t>
            </a:r>
            <a:r>
              <a:rPr lang="tr-TR" sz="1400" b="1" i="0" strike="noStrike" baseline="0" dirty="0">
                <a:latin typeface="Bahnschrift" panose="020B0502040204020203" pitchFamily="34" charset="0"/>
              </a:rPr>
              <a:t> </a:t>
            </a:r>
            <a:r>
              <a:rPr lang="en-US" sz="1400" b="1" i="0" strike="noStrike" baseline="0" dirty="0">
                <a:latin typeface="Bahnschrift" panose="020B0502040204020203" pitchFamily="34" charset="0"/>
              </a:rPr>
              <a:t>Multi-</a:t>
            </a:r>
            <a:r>
              <a:rPr lang="tr-TR" sz="1400" b="1" i="0" strike="noStrike" baseline="0" dirty="0">
                <a:latin typeface="Bahnschrift" panose="020B0502040204020203" pitchFamily="34" charset="0"/>
              </a:rPr>
              <a:t>L</a:t>
            </a:r>
            <a:r>
              <a:rPr lang="en-US" sz="1400" b="1" i="0" strike="noStrike" baseline="0" dirty="0" err="1">
                <a:latin typeface="Bahnschrift" panose="020B0502040204020203" pitchFamily="34" charset="0"/>
              </a:rPr>
              <a:t>evel</a:t>
            </a:r>
            <a:r>
              <a:rPr lang="en-US" sz="1400" b="1" i="0" strike="noStrike" baseline="0" dirty="0">
                <a:latin typeface="Bahnschrift" panose="020B0502040204020203" pitchFamily="34" charset="0"/>
              </a:rPr>
              <a:t> Perspective Into Transport Studies</a:t>
            </a:r>
            <a:r>
              <a:rPr lang="tr-TR" sz="1400" b="1" i="0" strike="noStrike" baseline="0" dirty="0">
                <a:latin typeface="Bahnschrift" panose="020B0502040204020203" pitchFamily="34" charset="0"/>
              </a:rPr>
              <a:t>. </a:t>
            </a:r>
            <a:r>
              <a:rPr lang="en-US" sz="1400" b="1" i="0" strike="noStrike" baseline="0" dirty="0">
                <a:latin typeface="Bahnschrift" panose="020B0502040204020203" pitchFamily="34" charset="0"/>
              </a:rPr>
              <a:t>Journal of Transport Geography</a:t>
            </a:r>
            <a:r>
              <a:rPr lang="tr-TR" sz="1400" b="1" i="0" strike="noStrike" baseline="0" dirty="0">
                <a:latin typeface="Bahnschrift" panose="020B0502040204020203" pitchFamily="34" charset="0"/>
              </a:rPr>
              <a:t>,</a:t>
            </a:r>
            <a:r>
              <a:rPr lang="en-US" sz="1400" b="1" i="0" strike="noStrike" baseline="0" dirty="0">
                <a:latin typeface="Bahnschrift" panose="020B0502040204020203" pitchFamily="34" charset="0"/>
              </a:rPr>
              <a:t> 24</a:t>
            </a:r>
            <a:r>
              <a:rPr lang="tr-TR" sz="1400" b="1" i="0" strike="noStrike" baseline="0" dirty="0">
                <a:latin typeface="Bahnschrift" panose="020B0502040204020203" pitchFamily="34" charset="0"/>
              </a:rPr>
              <a:t>, </a:t>
            </a:r>
            <a:r>
              <a:rPr lang="en-US" sz="1400" b="1" i="0" strike="noStrike" baseline="0" dirty="0">
                <a:latin typeface="Bahnschrift" panose="020B0502040204020203" pitchFamily="34" charset="0"/>
              </a:rPr>
              <a:t>471–482</a:t>
            </a:r>
            <a:r>
              <a:rPr lang="tr-TR" sz="1400" b="1" i="0" strike="noStrike" baseline="0" dirty="0">
                <a:latin typeface="Bahnschrift" panose="020B0502040204020203" pitchFamily="34" charset="0"/>
              </a:rPr>
              <a:t>.</a:t>
            </a:r>
          </a:p>
          <a:p>
            <a:pPr algn="just"/>
            <a:r>
              <a:rPr lang="tr-TR" sz="1400" b="1" dirty="0" err="1">
                <a:latin typeface="Bahnschrift" panose="020B0502040204020203" pitchFamily="34" charset="0"/>
              </a:rPr>
              <a:t>Ian</a:t>
            </a:r>
            <a:r>
              <a:rPr lang="tr-TR" sz="1400" b="1" dirty="0">
                <a:latin typeface="Bahnschrift" panose="020B0502040204020203" pitchFamily="34" charset="0"/>
              </a:rPr>
              <a:t> </a:t>
            </a:r>
            <a:r>
              <a:rPr lang="tr-TR" sz="1400" b="1" dirty="0" err="1">
                <a:latin typeface="Bahnschrift" panose="020B0502040204020203" pitchFamily="34" charset="0"/>
              </a:rPr>
              <a:t>Sommerville</a:t>
            </a:r>
            <a:r>
              <a:rPr lang="tr-TR" sz="1400" b="1" dirty="0">
                <a:latin typeface="Bahnschrift" panose="020B0502040204020203" pitchFamily="34" charset="0"/>
              </a:rPr>
              <a:t>-</a:t>
            </a:r>
            <a:r>
              <a:rPr lang="tr-TR" sz="1400" b="1" dirty="0" err="1">
                <a:latin typeface="Bahnschrift" panose="020B0502040204020203" pitchFamily="34" charset="0"/>
              </a:rPr>
              <a:t>Socio</a:t>
            </a:r>
            <a:r>
              <a:rPr lang="tr-TR" sz="1400" b="1" dirty="0">
                <a:latin typeface="Bahnschrift" panose="020B0502040204020203" pitchFamily="34" charset="0"/>
              </a:rPr>
              <a:t>-Technical </a:t>
            </a:r>
            <a:r>
              <a:rPr lang="tr-TR" sz="1400" b="1" dirty="0" err="1">
                <a:latin typeface="Bahnschrift" panose="020B0502040204020203" pitchFamily="34" charset="0"/>
              </a:rPr>
              <a:t>Systems</a:t>
            </a:r>
            <a:r>
              <a:rPr lang="tr-TR" sz="1400" b="1" dirty="0">
                <a:latin typeface="Bahnschrift" panose="020B0502040204020203" pitchFamily="34" charset="0"/>
              </a:rPr>
              <a:t> Course</a:t>
            </a:r>
          </a:p>
          <a:p>
            <a:pPr algn="just"/>
            <a:r>
              <a:rPr lang="tr-TR" sz="1400" b="1" dirty="0">
                <a:latin typeface="Bahnschrift" panose="020B0502040204020203" pitchFamily="34" charset="0"/>
              </a:rPr>
              <a:t>Martin, R. (2021). AV </a:t>
            </a:r>
            <a:r>
              <a:rPr lang="tr-TR" sz="1400" b="1" dirty="0" err="1">
                <a:latin typeface="Bahnschrift" panose="020B0502040204020203" pitchFamily="34" charset="0"/>
              </a:rPr>
              <a:t>Futures</a:t>
            </a:r>
            <a:r>
              <a:rPr lang="tr-TR" sz="1400" b="1" dirty="0">
                <a:latin typeface="Bahnschrift" panose="020B0502040204020203" pitchFamily="34" charset="0"/>
              </a:rPr>
              <a:t> </a:t>
            </a:r>
            <a:r>
              <a:rPr lang="tr-TR" sz="1400" b="1" dirty="0" err="1">
                <a:latin typeface="Bahnschrift" panose="020B0502040204020203" pitchFamily="34" charset="0"/>
              </a:rPr>
              <a:t>Or</a:t>
            </a:r>
            <a:r>
              <a:rPr lang="tr-TR" sz="1400" b="1" dirty="0">
                <a:latin typeface="Bahnschrift" panose="020B0502040204020203" pitchFamily="34" charset="0"/>
              </a:rPr>
              <a:t> </a:t>
            </a:r>
            <a:r>
              <a:rPr lang="tr-TR" sz="1400" b="1" dirty="0" err="1">
                <a:latin typeface="Bahnschrift" panose="020B0502040204020203" pitchFamily="34" charset="0"/>
              </a:rPr>
              <a:t>Futures</a:t>
            </a:r>
            <a:r>
              <a:rPr lang="tr-TR" sz="1400" b="1" dirty="0">
                <a:latin typeface="Bahnschrift" panose="020B0502040204020203" pitchFamily="34" charset="0"/>
              </a:rPr>
              <a:t> </a:t>
            </a:r>
            <a:r>
              <a:rPr lang="tr-TR" sz="1400" b="1" dirty="0" err="1">
                <a:latin typeface="Bahnschrift" panose="020B0502040204020203" pitchFamily="34" charset="0"/>
              </a:rPr>
              <a:t>With</a:t>
            </a:r>
            <a:r>
              <a:rPr lang="tr-TR" sz="1400" b="1" dirty="0">
                <a:latin typeface="Bahnschrift" panose="020B0502040204020203" pitchFamily="34" charset="0"/>
              </a:rPr>
              <a:t> </a:t>
            </a:r>
            <a:r>
              <a:rPr lang="tr-TR" sz="1400" b="1" dirty="0" err="1">
                <a:latin typeface="Bahnschrift" panose="020B0502040204020203" pitchFamily="34" charset="0"/>
              </a:rPr>
              <a:t>Avs</a:t>
            </a:r>
            <a:r>
              <a:rPr lang="tr-TR" sz="1400" b="1" dirty="0">
                <a:latin typeface="Bahnschrift" panose="020B0502040204020203" pitchFamily="34" charset="0"/>
              </a:rPr>
              <a:t>? </a:t>
            </a:r>
            <a:r>
              <a:rPr lang="tr-TR" sz="1400" b="1" dirty="0" err="1">
                <a:latin typeface="Bahnschrift" panose="020B0502040204020203" pitchFamily="34" charset="0"/>
              </a:rPr>
              <a:t>Bridging</a:t>
            </a:r>
            <a:r>
              <a:rPr lang="tr-TR" sz="1400" b="1" dirty="0">
                <a:latin typeface="Bahnschrift" panose="020B0502040204020203" pitchFamily="34" charset="0"/>
              </a:rPr>
              <a:t> </a:t>
            </a:r>
            <a:r>
              <a:rPr lang="tr-TR" sz="1400" b="1" dirty="0" err="1">
                <a:latin typeface="Bahnschrift" panose="020B0502040204020203" pitchFamily="34" charset="0"/>
              </a:rPr>
              <a:t>Sociotechnical</a:t>
            </a:r>
            <a:r>
              <a:rPr lang="tr-TR" sz="1400" b="1" dirty="0">
                <a:latin typeface="Bahnschrift" panose="020B0502040204020203" pitchFamily="34" charset="0"/>
              </a:rPr>
              <a:t> </a:t>
            </a:r>
            <a:r>
              <a:rPr lang="tr-TR" sz="1400" b="1" dirty="0" err="1">
                <a:latin typeface="Bahnschrift" panose="020B0502040204020203" pitchFamily="34" charset="0"/>
              </a:rPr>
              <a:t>İmaginaries</a:t>
            </a:r>
            <a:r>
              <a:rPr lang="tr-TR" sz="1400" b="1" dirty="0">
                <a:latin typeface="Bahnschrift" panose="020B0502040204020203" pitchFamily="34" charset="0"/>
              </a:rPr>
              <a:t> </a:t>
            </a:r>
            <a:r>
              <a:rPr lang="tr-TR" sz="1400" b="1" dirty="0" err="1">
                <a:latin typeface="Bahnschrift" panose="020B0502040204020203" pitchFamily="34" charset="0"/>
              </a:rPr>
              <a:t>And</a:t>
            </a:r>
            <a:r>
              <a:rPr lang="tr-TR" sz="1400" b="1" dirty="0">
                <a:latin typeface="Bahnschrift" panose="020B0502040204020203" pitchFamily="34" charset="0"/>
              </a:rPr>
              <a:t> A Multi-</a:t>
            </a:r>
            <a:r>
              <a:rPr lang="tr-TR" sz="1400" b="1" dirty="0" err="1">
                <a:latin typeface="Bahnschrift" panose="020B0502040204020203" pitchFamily="34" charset="0"/>
              </a:rPr>
              <a:t>level</a:t>
            </a:r>
            <a:r>
              <a:rPr lang="tr-TR" sz="1400" b="1" dirty="0">
                <a:latin typeface="Bahnschrift" panose="020B0502040204020203" pitchFamily="34" charset="0"/>
              </a:rPr>
              <a:t> </a:t>
            </a:r>
            <a:r>
              <a:rPr lang="tr-TR" sz="1400" b="1" dirty="0" err="1">
                <a:latin typeface="Bahnschrift" panose="020B0502040204020203" pitchFamily="34" charset="0"/>
              </a:rPr>
              <a:t>Perspective</a:t>
            </a:r>
            <a:r>
              <a:rPr lang="tr-TR" sz="1400" b="1" dirty="0">
                <a:latin typeface="Bahnschrift" panose="020B0502040204020203" pitchFamily="34" charset="0"/>
              </a:rPr>
              <a:t> Of </a:t>
            </a:r>
            <a:r>
              <a:rPr lang="tr-TR" sz="1400" b="1" dirty="0" err="1">
                <a:latin typeface="Bahnschrift" panose="020B0502040204020203" pitchFamily="34" charset="0"/>
              </a:rPr>
              <a:t>Autonomous</a:t>
            </a:r>
            <a:r>
              <a:rPr lang="tr-TR" sz="1400" b="1" dirty="0">
                <a:latin typeface="Bahnschrift" panose="020B0502040204020203" pitchFamily="34" charset="0"/>
              </a:rPr>
              <a:t> </a:t>
            </a:r>
            <a:r>
              <a:rPr lang="tr-TR" sz="1400" b="1" dirty="0" err="1">
                <a:latin typeface="Bahnschrift" panose="020B0502040204020203" pitchFamily="34" charset="0"/>
              </a:rPr>
              <a:t>Vehicle</a:t>
            </a:r>
            <a:r>
              <a:rPr lang="tr-TR" sz="1400" b="1" dirty="0">
                <a:latin typeface="Bahnschrift" panose="020B0502040204020203" pitchFamily="34" charset="0"/>
              </a:rPr>
              <a:t> </a:t>
            </a:r>
            <a:r>
              <a:rPr lang="tr-TR" sz="1400" b="1" dirty="0" err="1">
                <a:latin typeface="Bahnschrift" panose="020B0502040204020203" pitchFamily="34" charset="0"/>
              </a:rPr>
              <a:t>Visualisations</a:t>
            </a:r>
            <a:r>
              <a:rPr lang="tr-TR" sz="1400" b="1" dirty="0">
                <a:latin typeface="Bahnschrift" panose="020B0502040204020203" pitchFamily="34" charset="0"/>
              </a:rPr>
              <a:t> İn </a:t>
            </a:r>
            <a:r>
              <a:rPr lang="tr-TR" sz="1400" b="1" dirty="0" err="1">
                <a:latin typeface="Bahnschrift" panose="020B0502040204020203" pitchFamily="34" charset="0"/>
              </a:rPr>
              <a:t>Praxis</a:t>
            </a:r>
            <a:r>
              <a:rPr lang="tr-TR" sz="1400" b="1" dirty="0">
                <a:latin typeface="Bahnschrift" panose="020B0502040204020203" pitchFamily="34" charset="0"/>
              </a:rPr>
              <a:t>. </a:t>
            </a:r>
            <a:r>
              <a:rPr lang="tr-TR" sz="1400" b="1" dirty="0" err="1">
                <a:latin typeface="Bahnschrift" panose="020B0502040204020203" pitchFamily="34" charset="0"/>
              </a:rPr>
              <a:t>Humanities</a:t>
            </a:r>
            <a:r>
              <a:rPr lang="tr-TR" sz="1400" b="1" dirty="0">
                <a:latin typeface="Bahnschrift" panose="020B0502040204020203" pitchFamily="34" charset="0"/>
              </a:rPr>
              <a:t> </a:t>
            </a:r>
            <a:r>
              <a:rPr lang="tr-TR" sz="1400" b="1" dirty="0" err="1">
                <a:latin typeface="Bahnschrift" panose="020B0502040204020203" pitchFamily="34" charset="0"/>
              </a:rPr>
              <a:t>and</a:t>
            </a:r>
            <a:r>
              <a:rPr lang="tr-TR" sz="1400" b="1" dirty="0">
                <a:latin typeface="Bahnschrift" panose="020B0502040204020203" pitchFamily="34" charset="0"/>
              </a:rPr>
              <a:t> </a:t>
            </a:r>
            <a:r>
              <a:rPr lang="tr-TR" sz="1400" b="1" dirty="0" err="1">
                <a:latin typeface="Bahnschrift" panose="020B0502040204020203" pitchFamily="34" charset="0"/>
              </a:rPr>
              <a:t>Social</a:t>
            </a:r>
            <a:r>
              <a:rPr lang="tr-TR" sz="1400" b="1" dirty="0">
                <a:latin typeface="Bahnschrift" panose="020B0502040204020203" pitchFamily="34" charset="0"/>
              </a:rPr>
              <a:t> </a:t>
            </a:r>
            <a:r>
              <a:rPr lang="tr-TR" sz="1400" b="1" dirty="0" err="1">
                <a:latin typeface="Bahnschrift" panose="020B0502040204020203" pitchFamily="34" charset="0"/>
              </a:rPr>
              <a:t>Sciences</a:t>
            </a:r>
            <a:r>
              <a:rPr lang="tr-TR" sz="1400" b="1" dirty="0">
                <a:latin typeface="Bahnschrift" panose="020B0502040204020203" pitchFamily="34" charset="0"/>
              </a:rPr>
              <a:t>  </a:t>
            </a:r>
            <a:r>
              <a:rPr lang="tr-TR" sz="1400" b="1" dirty="0" err="1">
                <a:latin typeface="Bahnschrift" panose="020B0502040204020203" pitchFamily="34" charset="0"/>
              </a:rPr>
              <a:t>Communİcations</a:t>
            </a:r>
            <a:r>
              <a:rPr lang="tr-TR" sz="1400" b="1" dirty="0">
                <a:latin typeface="Bahnschrift" panose="020B0502040204020203" pitchFamily="34" charset="0"/>
              </a:rPr>
              <a:t>, 8(68).</a:t>
            </a:r>
          </a:p>
          <a:p>
            <a:pPr algn="just"/>
            <a:r>
              <a:rPr lang="tr-TR" sz="1400" b="1" dirty="0" err="1">
                <a:latin typeface="Bahnschrift" panose="020B0502040204020203" pitchFamily="34" charset="0"/>
              </a:rPr>
              <a:t>Millakis</a:t>
            </a:r>
            <a:r>
              <a:rPr lang="tr-TR" sz="1400" b="1" dirty="0">
                <a:latin typeface="Bahnschrift" panose="020B0502040204020203" pitchFamily="34" charset="0"/>
              </a:rPr>
              <a:t>, D., Müller, S. (2021). </a:t>
            </a:r>
            <a:r>
              <a:rPr lang="en-US" sz="1400" b="1" dirty="0">
                <a:latin typeface="Bahnschrift" panose="020B0502040204020203" pitchFamily="34" charset="0"/>
              </a:rPr>
              <a:t>The Societal Dimension Of The Automated Vehicles Transition: Towards A Research Agenda</a:t>
            </a:r>
            <a:r>
              <a:rPr lang="tr-TR" sz="1400" b="1" dirty="0">
                <a:latin typeface="Bahnschrift" panose="020B0502040204020203" pitchFamily="34" charset="0"/>
              </a:rPr>
              <a:t>. </a:t>
            </a:r>
            <a:r>
              <a:rPr lang="tr-TR" sz="1400" b="1" dirty="0" err="1">
                <a:latin typeface="Bahnschrift" panose="020B0502040204020203" pitchFamily="34" charset="0"/>
              </a:rPr>
              <a:t>Cities</a:t>
            </a:r>
            <a:r>
              <a:rPr lang="tr-TR" sz="1400" b="1" dirty="0">
                <a:latin typeface="Bahnschrift" panose="020B0502040204020203" pitchFamily="34" charset="0"/>
              </a:rPr>
              <a:t>, 113. </a:t>
            </a:r>
          </a:p>
          <a:p>
            <a:pPr algn="just"/>
            <a:r>
              <a:rPr lang="tr-TR" sz="1400" b="1" i="0" dirty="0" err="1">
                <a:effectLst/>
                <a:latin typeface="Bahnschrift" panose="020B0502040204020203" pitchFamily="34" charset="0"/>
              </a:rPr>
              <a:t>Milakis</a:t>
            </a:r>
            <a:r>
              <a:rPr lang="tr-TR" sz="1400" b="1" i="0" dirty="0">
                <a:effectLst/>
                <a:latin typeface="Bahnschrift" panose="020B0502040204020203" pitchFamily="34" charset="0"/>
              </a:rPr>
              <a:t>, D., </a:t>
            </a:r>
            <a:r>
              <a:rPr lang="tr-TR" sz="1400" b="1" i="0" dirty="0" err="1">
                <a:effectLst/>
                <a:latin typeface="Bahnschrift" panose="020B0502040204020203" pitchFamily="34" charset="0"/>
              </a:rPr>
              <a:t>Snelder</a:t>
            </a:r>
            <a:r>
              <a:rPr lang="tr-TR" sz="1400" b="1" i="0" dirty="0">
                <a:effectLst/>
                <a:latin typeface="Bahnschrift" panose="020B0502040204020203" pitchFamily="34" charset="0"/>
              </a:rPr>
              <a:t>, M., </a:t>
            </a:r>
            <a:r>
              <a:rPr lang="tr-TR" sz="1400" b="1" i="0" dirty="0" err="1">
                <a:effectLst/>
                <a:latin typeface="Bahnschrift" panose="020B0502040204020203" pitchFamily="34" charset="0"/>
              </a:rPr>
              <a:t>Arem</a:t>
            </a:r>
            <a:r>
              <a:rPr lang="tr-TR" sz="1400" b="1" i="0" dirty="0">
                <a:effectLst/>
                <a:latin typeface="Bahnschrift" panose="020B0502040204020203" pitchFamily="34" charset="0"/>
              </a:rPr>
              <a:t>, B. </a:t>
            </a:r>
            <a:r>
              <a:rPr lang="tr-TR" sz="1400" b="1" i="0" dirty="0" err="1">
                <a:effectLst/>
                <a:latin typeface="Bahnschrift" panose="020B0502040204020203" pitchFamily="34" charset="0"/>
              </a:rPr>
              <a:t>van</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Wee</a:t>
            </a:r>
            <a:r>
              <a:rPr lang="tr-TR" sz="1400" b="1" i="0" dirty="0">
                <a:effectLst/>
                <a:latin typeface="Bahnschrift" panose="020B0502040204020203" pitchFamily="34" charset="0"/>
              </a:rPr>
              <a:t>, B. </a:t>
            </a:r>
            <a:r>
              <a:rPr lang="tr-TR" sz="1400" b="1" i="0" dirty="0" err="1">
                <a:effectLst/>
                <a:latin typeface="Bahnschrift" panose="020B0502040204020203" pitchFamily="34" charset="0"/>
              </a:rPr>
              <a:t>van</a:t>
            </a:r>
            <a:r>
              <a:rPr lang="tr-TR" sz="1400" b="1" i="0" dirty="0">
                <a:effectLst/>
                <a:latin typeface="Bahnschrift" panose="020B0502040204020203" pitchFamily="34" charset="0"/>
              </a:rPr>
              <a:t>, &amp; </a:t>
            </a:r>
            <a:r>
              <a:rPr lang="tr-TR" sz="1400" b="1" i="0" dirty="0" err="1">
                <a:effectLst/>
                <a:latin typeface="Bahnschrift" panose="020B0502040204020203" pitchFamily="34" charset="0"/>
              </a:rPr>
              <a:t>Homem</a:t>
            </a:r>
            <a:r>
              <a:rPr lang="tr-TR" sz="1400" b="1" i="0" dirty="0">
                <a:effectLst/>
                <a:latin typeface="Bahnschrift" panose="020B0502040204020203" pitchFamily="34" charset="0"/>
              </a:rPr>
              <a:t> de </a:t>
            </a:r>
            <a:r>
              <a:rPr lang="tr-TR" sz="1400" b="1" i="0" dirty="0" err="1">
                <a:effectLst/>
                <a:latin typeface="Bahnschrift" panose="020B0502040204020203" pitchFamily="34" charset="0"/>
              </a:rPr>
              <a:t>Almeida</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Correia</a:t>
            </a:r>
            <a:r>
              <a:rPr lang="tr-TR" sz="1400" b="1" i="0" dirty="0">
                <a:effectLst/>
                <a:latin typeface="Bahnschrift" panose="020B0502040204020203" pitchFamily="34" charset="0"/>
              </a:rPr>
              <a:t>, G. (2017). Development </a:t>
            </a:r>
            <a:r>
              <a:rPr lang="tr-TR" sz="1400" b="1" i="0" dirty="0" err="1">
                <a:effectLst/>
                <a:latin typeface="Bahnschrift" panose="020B0502040204020203" pitchFamily="34" charset="0"/>
              </a:rPr>
              <a:t>and</a:t>
            </a:r>
            <a:r>
              <a:rPr lang="tr-TR" sz="1400" b="1" i="0" dirty="0">
                <a:effectLst/>
                <a:latin typeface="Bahnschrift" panose="020B0502040204020203" pitchFamily="34" charset="0"/>
              </a:rPr>
              <a:t> transport </a:t>
            </a:r>
            <a:r>
              <a:rPr lang="tr-TR" sz="1400" b="1" i="0" dirty="0" err="1">
                <a:effectLst/>
                <a:latin typeface="Bahnschrift" panose="020B0502040204020203" pitchFamily="34" charset="0"/>
              </a:rPr>
              <a:t>implications</a:t>
            </a:r>
            <a:r>
              <a:rPr lang="tr-TR" sz="1400" b="1" i="0" dirty="0">
                <a:effectLst/>
                <a:latin typeface="Bahnschrift" panose="020B0502040204020203" pitchFamily="34" charset="0"/>
              </a:rPr>
              <a:t> of </a:t>
            </a:r>
            <a:r>
              <a:rPr lang="tr-TR" sz="1400" b="1" i="0" dirty="0" err="1">
                <a:effectLst/>
                <a:latin typeface="Bahnschrift" panose="020B0502040204020203" pitchFamily="34" charset="0"/>
              </a:rPr>
              <a:t>automated</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vehicles</a:t>
            </a:r>
            <a:r>
              <a:rPr lang="tr-TR" sz="1400" b="1" i="0" dirty="0">
                <a:effectLst/>
                <a:latin typeface="Bahnschrift" panose="020B0502040204020203" pitchFamily="34" charset="0"/>
              </a:rPr>
              <a:t> in </a:t>
            </a:r>
            <a:r>
              <a:rPr lang="tr-TR" sz="1400" b="1" i="0" dirty="0" err="1">
                <a:effectLst/>
                <a:latin typeface="Bahnschrift" panose="020B0502040204020203" pitchFamily="34" charset="0"/>
              </a:rPr>
              <a:t>the</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Netherlands</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scenarios</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for</a:t>
            </a:r>
            <a:r>
              <a:rPr lang="tr-TR" sz="1400" b="1" i="0" dirty="0">
                <a:effectLst/>
                <a:latin typeface="Bahnschrift" panose="020B0502040204020203" pitchFamily="34" charset="0"/>
              </a:rPr>
              <a:t> 2030 </a:t>
            </a:r>
            <a:r>
              <a:rPr lang="tr-TR" sz="1400" b="1" i="0" dirty="0" err="1">
                <a:effectLst/>
                <a:latin typeface="Bahnschrift" panose="020B0502040204020203" pitchFamily="34" charset="0"/>
              </a:rPr>
              <a:t>and</a:t>
            </a:r>
            <a:r>
              <a:rPr lang="tr-TR" sz="1400" b="1" i="0" dirty="0">
                <a:effectLst/>
                <a:latin typeface="Bahnschrift" panose="020B0502040204020203" pitchFamily="34" charset="0"/>
              </a:rPr>
              <a:t> 2050. </a:t>
            </a:r>
            <a:r>
              <a:rPr lang="tr-TR" sz="1400" b="1" i="1" dirty="0" err="1">
                <a:effectLst/>
                <a:latin typeface="Bahnschrift" panose="020B0502040204020203" pitchFamily="34" charset="0"/>
              </a:rPr>
              <a:t>European</a:t>
            </a:r>
            <a:r>
              <a:rPr lang="tr-TR" sz="1400" b="1" i="1" dirty="0">
                <a:effectLst/>
                <a:latin typeface="Bahnschrift" panose="020B0502040204020203" pitchFamily="34" charset="0"/>
              </a:rPr>
              <a:t> </a:t>
            </a:r>
            <a:r>
              <a:rPr lang="tr-TR" sz="1400" b="1" i="1" dirty="0" err="1">
                <a:effectLst/>
                <a:latin typeface="Bahnschrift" panose="020B0502040204020203" pitchFamily="34" charset="0"/>
              </a:rPr>
              <a:t>Journal</a:t>
            </a:r>
            <a:r>
              <a:rPr lang="tr-TR" sz="1400" b="1" i="1" dirty="0">
                <a:effectLst/>
                <a:latin typeface="Bahnschrift" panose="020B0502040204020203" pitchFamily="34" charset="0"/>
              </a:rPr>
              <a:t> of Transport </a:t>
            </a:r>
            <a:r>
              <a:rPr lang="tr-TR" sz="1400" b="1" i="1" dirty="0" err="1">
                <a:effectLst/>
                <a:latin typeface="Bahnschrift" panose="020B0502040204020203" pitchFamily="34" charset="0"/>
              </a:rPr>
              <a:t>and</a:t>
            </a:r>
            <a:r>
              <a:rPr lang="tr-TR" sz="1400" b="1" i="1" dirty="0">
                <a:effectLst/>
                <a:latin typeface="Bahnschrift" panose="020B0502040204020203" pitchFamily="34" charset="0"/>
              </a:rPr>
              <a:t> </a:t>
            </a:r>
            <a:r>
              <a:rPr lang="tr-TR" sz="1400" b="1" i="1" dirty="0" err="1">
                <a:effectLst/>
                <a:latin typeface="Bahnschrift" panose="020B0502040204020203" pitchFamily="34" charset="0"/>
              </a:rPr>
              <a:t>Infrastructure</a:t>
            </a:r>
            <a:r>
              <a:rPr lang="tr-TR" sz="1400" b="1" i="1" dirty="0">
                <a:effectLst/>
                <a:latin typeface="Bahnschrift" panose="020B0502040204020203" pitchFamily="34" charset="0"/>
              </a:rPr>
              <a:t> </a:t>
            </a:r>
            <a:r>
              <a:rPr lang="tr-TR" sz="1400" b="1" i="1" dirty="0" err="1">
                <a:effectLst/>
                <a:latin typeface="Bahnschrift" panose="020B0502040204020203" pitchFamily="34" charset="0"/>
              </a:rPr>
              <a:t>Research</a:t>
            </a:r>
            <a:r>
              <a:rPr lang="tr-TR" sz="1400" b="1" i="0" dirty="0">
                <a:effectLst/>
                <a:latin typeface="Bahnschrift" panose="020B0502040204020203" pitchFamily="34" charset="0"/>
              </a:rPr>
              <a:t>, </a:t>
            </a:r>
            <a:r>
              <a:rPr lang="tr-TR" sz="1400" b="1" i="1" dirty="0">
                <a:effectLst/>
                <a:latin typeface="Bahnschrift" panose="020B0502040204020203" pitchFamily="34" charset="0"/>
              </a:rPr>
              <a:t>17</a:t>
            </a:r>
            <a:r>
              <a:rPr lang="tr-TR" sz="1400" b="1" i="0" dirty="0">
                <a:effectLst/>
                <a:latin typeface="Bahnschrift" panose="020B0502040204020203" pitchFamily="34" charset="0"/>
              </a:rPr>
              <a:t>(1).</a:t>
            </a:r>
          </a:p>
          <a:p>
            <a:pPr algn="just"/>
            <a:r>
              <a:rPr lang="en-US" sz="1400" b="1" dirty="0">
                <a:latin typeface="Bahnschrift" panose="020B0502040204020203" pitchFamily="34" charset="0"/>
              </a:rPr>
              <a:t>SAE International Releases Updated Visual Chart for Its “Levels of Driving Automation” Standard for Self-Driving Vehicles</a:t>
            </a:r>
            <a:r>
              <a:rPr lang="tr-TR" sz="1400" b="1" dirty="0">
                <a:latin typeface="Bahnschrift" panose="020B0502040204020203" pitchFamily="34" charset="0"/>
              </a:rPr>
              <a:t>, </a:t>
            </a:r>
            <a:r>
              <a:rPr lang="en-US" sz="1400" b="1" dirty="0">
                <a:latin typeface="Bahnschrift" panose="020B0502040204020203" pitchFamily="34" charset="0"/>
              </a:rPr>
              <a:t>2018-12-11</a:t>
            </a:r>
            <a:r>
              <a:rPr lang="tr-TR" sz="1400" b="1" dirty="0">
                <a:latin typeface="Bahnschrift" panose="020B0502040204020203" pitchFamily="34" charset="0"/>
              </a:rPr>
              <a:t>,</a:t>
            </a:r>
            <a:r>
              <a:rPr lang="en-US" sz="1400" b="1" dirty="0">
                <a:latin typeface="Bahnschrift" panose="020B0502040204020203" pitchFamily="34" charset="0"/>
              </a:rPr>
              <a:t> Warrendale, PA.</a:t>
            </a:r>
            <a:endParaRPr lang="tr-TR" sz="1400" b="1" dirty="0">
              <a:latin typeface="Bahnschrift" panose="020B0502040204020203" pitchFamily="34" charset="0"/>
            </a:endParaRPr>
          </a:p>
          <a:p>
            <a:pPr algn="just"/>
            <a:r>
              <a:rPr lang="en-US" sz="1400" b="1" dirty="0">
                <a:latin typeface="Bahnschrift" panose="020B0502040204020203" pitchFamily="34" charset="0"/>
              </a:rPr>
              <a:t>Pangbourne,</a:t>
            </a:r>
            <a:r>
              <a:rPr lang="tr-TR" sz="1400" b="1" dirty="0">
                <a:latin typeface="Bahnschrift" panose="020B0502040204020203" pitchFamily="34" charset="0"/>
              </a:rPr>
              <a:t> K.,  </a:t>
            </a:r>
            <a:r>
              <a:rPr lang="en-US" sz="1400" b="1" dirty="0" err="1">
                <a:latin typeface="Bahnschrift" panose="020B0502040204020203" pitchFamily="34" charset="0"/>
              </a:rPr>
              <a:t>Anable</a:t>
            </a:r>
            <a:r>
              <a:rPr lang="tr-TR" sz="1400" b="1" dirty="0">
                <a:latin typeface="Bahnschrift" panose="020B0502040204020203" pitchFamily="34" charset="0"/>
              </a:rPr>
              <a:t>, J. (2011).  </a:t>
            </a:r>
            <a:r>
              <a:rPr lang="en-US" sz="1400" b="1" dirty="0">
                <a:latin typeface="Bahnschrift" panose="020B0502040204020203" pitchFamily="34" charset="0"/>
              </a:rPr>
              <a:t>Alternative Travel Futures: Guest Editorial</a:t>
            </a:r>
            <a:r>
              <a:rPr lang="tr-TR" sz="1400" b="1" dirty="0">
                <a:latin typeface="Bahnschrift" panose="020B0502040204020203" pitchFamily="34" charset="0"/>
              </a:rPr>
              <a:t>. </a:t>
            </a:r>
            <a:r>
              <a:rPr lang="en-US" sz="1400" b="1" dirty="0">
                <a:latin typeface="Bahnschrift" panose="020B0502040204020203" pitchFamily="34" charset="0"/>
              </a:rPr>
              <a:t>Journal of Transport Geography,</a:t>
            </a:r>
            <a:r>
              <a:rPr lang="tr-TR" sz="1400" b="1" dirty="0">
                <a:latin typeface="Bahnschrift" panose="020B0502040204020203" pitchFamily="34" charset="0"/>
              </a:rPr>
              <a:t> </a:t>
            </a:r>
            <a:r>
              <a:rPr lang="en-US" sz="1400" b="1" dirty="0">
                <a:latin typeface="Bahnschrift" panose="020B0502040204020203" pitchFamily="34" charset="0"/>
              </a:rPr>
              <a:t>19 (6), pp. 1535-1537</a:t>
            </a:r>
            <a:r>
              <a:rPr lang="tr-TR" sz="1400" b="1" dirty="0">
                <a:latin typeface="Bahnschrift" panose="020B0502040204020203" pitchFamily="34" charset="0"/>
              </a:rPr>
              <a:t>.</a:t>
            </a:r>
          </a:p>
          <a:p>
            <a:pPr algn="just"/>
            <a:r>
              <a:rPr lang="tr-TR" sz="1400" b="1" dirty="0">
                <a:latin typeface="Bahnschrift" panose="020B0502040204020203" pitchFamily="34" charset="0"/>
              </a:rPr>
              <a:t>McKinsey </a:t>
            </a:r>
            <a:r>
              <a:rPr lang="en-US" sz="1400" b="1" dirty="0">
                <a:latin typeface="Bahnschrift" panose="020B0502040204020203" pitchFamily="34" charset="0"/>
              </a:rPr>
              <a:t>The Future </a:t>
            </a:r>
            <a:r>
              <a:rPr lang="tr-TR" sz="1400" b="1" dirty="0">
                <a:latin typeface="Bahnschrift" panose="020B0502040204020203" pitchFamily="34" charset="0"/>
              </a:rPr>
              <a:t>o</a:t>
            </a:r>
            <a:r>
              <a:rPr lang="en-US" sz="1400" b="1" dirty="0">
                <a:latin typeface="Bahnschrift" panose="020B0502040204020203" pitchFamily="34" charset="0"/>
              </a:rPr>
              <a:t>f Mobility </a:t>
            </a:r>
            <a:r>
              <a:rPr lang="tr-TR" sz="1400" b="1" dirty="0">
                <a:latin typeface="Bahnschrift" panose="020B0502040204020203" pitchFamily="34" charset="0"/>
              </a:rPr>
              <a:t>i</a:t>
            </a:r>
            <a:r>
              <a:rPr lang="en-US" sz="1400" b="1" dirty="0">
                <a:latin typeface="Bahnschrift" panose="020B0502040204020203" pitchFamily="34" charset="0"/>
              </a:rPr>
              <a:t>s </a:t>
            </a:r>
            <a:r>
              <a:rPr lang="tr-TR" sz="1400" b="1" dirty="0">
                <a:latin typeface="Bahnschrift" panose="020B0502040204020203" pitchFamily="34" charset="0"/>
              </a:rPr>
              <a:t>a</a:t>
            </a:r>
            <a:r>
              <a:rPr lang="en-US" sz="1400" b="1" dirty="0">
                <a:latin typeface="Bahnschrift" panose="020B0502040204020203" pitchFamily="34" charset="0"/>
              </a:rPr>
              <a:t>t Our Doorstep. December 19, 2019 | Article.</a:t>
            </a:r>
            <a:endParaRPr lang="tr-TR" sz="1400" b="1" dirty="0">
              <a:latin typeface="Bahnschrift" panose="020B0502040204020203" pitchFamily="34" charset="0"/>
            </a:endParaRPr>
          </a:p>
          <a:p>
            <a:pPr algn="just"/>
            <a:r>
              <a:rPr lang="tr-TR" sz="1400" b="1" i="0" dirty="0">
                <a:effectLst/>
                <a:latin typeface="Bahnschrift" panose="020B0502040204020203" pitchFamily="34" charset="0"/>
                <a:hlinkClick r:id="rId4">
                  <a:extLst>
                    <a:ext uri="{A12FA001-AC4F-418D-AE19-62706E023703}">
                      <ahyp:hlinkClr xmlns:ahyp="http://schemas.microsoft.com/office/drawing/2018/hyperlinkcolor" val="tx"/>
                    </a:ext>
                  </a:extLst>
                </a:hlinkClick>
              </a:rPr>
              <a:t>https://youtu.be/Pa6uCew5TWs</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Last</a:t>
            </a:r>
            <a:r>
              <a:rPr lang="tr-TR" sz="1400" b="1" i="0" dirty="0">
                <a:effectLst/>
                <a:latin typeface="Bahnschrift" panose="020B0502040204020203" pitchFamily="34" charset="0"/>
              </a:rPr>
              <a:t> Access: 2023-05-14).</a:t>
            </a:r>
          </a:p>
          <a:p>
            <a:pPr algn="just"/>
            <a:r>
              <a:rPr lang="tr-TR" sz="1400" b="1" i="0" dirty="0">
                <a:effectLst/>
                <a:latin typeface="Bahnschrift" panose="020B0502040204020203" pitchFamily="34" charset="0"/>
                <a:hlinkClick r:id="rId5">
                  <a:extLst>
                    <a:ext uri="{A12FA001-AC4F-418D-AE19-62706E023703}">
                      <ahyp:hlinkClr xmlns:ahyp="http://schemas.microsoft.com/office/drawing/2018/hyperlinkcolor" val="tx"/>
                    </a:ext>
                  </a:extLst>
                </a:hlinkClick>
              </a:rPr>
              <a:t>https://youtu.be/qUTTAWGmFeI</a:t>
            </a:r>
            <a:r>
              <a:rPr lang="tr-TR" sz="1400" b="1" i="0" dirty="0">
                <a:effectLst/>
                <a:latin typeface="Bahnschrift" panose="020B0502040204020203" pitchFamily="34" charset="0"/>
              </a:rPr>
              <a:t> (</a:t>
            </a:r>
            <a:r>
              <a:rPr lang="tr-TR" sz="1400" b="1" i="0" dirty="0" err="1">
                <a:effectLst/>
                <a:latin typeface="Bahnschrift" panose="020B0502040204020203" pitchFamily="34" charset="0"/>
              </a:rPr>
              <a:t>Last</a:t>
            </a:r>
            <a:r>
              <a:rPr lang="tr-TR" sz="1400" b="1" i="0" dirty="0">
                <a:effectLst/>
                <a:latin typeface="Bahnschrift" panose="020B0502040204020203" pitchFamily="34" charset="0"/>
              </a:rPr>
              <a:t> Access: 2023-05-14).</a:t>
            </a:r>
          </a:p>
          <a:p>
            <a:pPr algn="just"/>
            <a:endParaRPr lang="tr-TR" sz="1400" b="1" i="0" dirty="0">
              <a:effectLst/>
              <a:latin typeface="Bahnschrift" panose="020B0502040204020203" pitchFamily="34" charset="0"/>
            </a:endParaRPr>
          </a:p>
          <a:p>
            <a:pPr algn="just"/>
            <a:endParaRPr lang="tr-TR" sz="1400" b="1" dirty="0">
              <a:latin typeface="Bahnschrift" panose="020B0502040204020203" pitchFamily="34" charset="0"/>
            </a:endParaRPr>
          </a:p>
          <a:p>
            <a:pPr algn="just"/>
            <a:endParaRPr lang="tr-TR" sz="1400" b="1" dirty="0">
              <a:latin typeface="Bahnschrift" panose="020B0502040204020203" pitchFamily="34" charset="0"/>
            </a:endParaRPr>
          </a:p>
          <a:p>
            <a:pPr algn="just"/>
            <a:endParaRPr lang="tr-TR" sz="1400" b="1" dirty="0">
              <a:latin typeface="Bahnschrift" panose="020B0502040204020203" pitchFamily="34" charset="0"/>
            </a:endParaRPr>
          </a:p>
          <a:p>
            <a:pPr algn="just"/>
            <a:endParaRPr lang="tr-TR" sz="1400" b="1" dirty="0">
              <a:latin typeface="Bahnschrift" panose="020B0502040204020203" pitchFamily="34" charset="0"/>
            </a:endParaRPr>
          </a:p>
          <a:p>
            <a:pPr algn="just"/>
            <a:endParaRPr lang="tr-TR" sz="1400" b="1" dirty="0">
              <a:latin typeface="Bahnschrift" panose="020B0502040204020203" pitchFamily="34" charset="0"/>
            </a:endParaRP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REFERENCES</a:t>
            </a:r>
          </a:p>
        </p:txBody>
      </p:sp>
    </p:spTree>
    <p:extLst>
      <p:ext uri="{BB962C8B-B14F-4D97-AF65-F5344CB8AC3E}">
        <p14:creationId xmlns:p14="http://schemas.microsoft.com/office/powerpoint/2010/main" val="35454174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2</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Bahnschrift" panose="020B0502040204020203" pitchFamily="34" charset="0"/>
              </a:rPr>
              <a:t>SAE J3016 LEVELS OF DRIVING AUTOMATION</a:t>
            </a:r>
          </a:p>
        </p:txBody>
      </p:sp>
      <p:pic>
        <p:nvPicPr>
          <p:cNvPr id="10246" name="Picture 6">
            <a:extLst>
              <a:ext uri="{FF2B5EF4-FFF2-40B4-BE49-F238E27FC236}">
                <a16:creationId xmlns:a16="http://schemas.microsoft.com/office/drawing/2014/main" id="{D6C1DEAE-10AF-EF78-1DE1-1239286964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4636" y="793863"/>
            <a:ext cx="6120636" cy="5570286"/>
          </a:xfrm>
          <a:prstGeom prst="rect">
            <a:avLst/>
          </a:prstGeom>
          <a:noFill/>
          <a:extLst>
            <a:ext uri="{909E8E84-426E-40DD-AFC4-6F175D3DCCD1}">
              <a14:hiddenFill xmlns:a14="http://schemas.microsoft.com/office/drawing/2010/main">
                <a:solidFill>
                  <a:srgbClr val="FFFFFF"/>
                </a:solidFill>
              </a14:hiddenFill>
            </a:ext>
          </a:extLst>
        </p:spPr>
      </p:pic>
      <p:sp>
        <p:nvSpPr>
          <p:cNvPr id="19" name="Metin kutusu 18">
            <a:extLst>
              <a:ext uri="{FF2B5EF4-FFF2-40B4-BE49-F238E27FC236}">
                <a16:creationId xmlns:a16="http://schemas.microsoft.com/office/drawing/2014/main" id="{289DD0A6-AC32-AB3D-9B3C-96F461CA6FA8}"/>
              </a:ext>
            </a:extLst>
          </p:cNvPr>
          <p:cNvSpPr txBox="1"/>
          <p:nvPr/>
        </p:nvSpPr>
        <p:spPr>
          <a:xfrm>
            <a:off x="6322510" y="5875216"/>
            <a:ext cx="5837284" cy="461665"/>
          </a:xfrm>
          <a:prstGeom prst="rect">
            <a:avLst/>
          </a:prstGeom>
          <a:noFill/>
        </p:spPr>
        <p:txBody>
          <a:bodyPr wrap="square">
            <a:spAutoFit/>
          </a:bodyPr>
          <a:lstStyle/>
          <a:p>
            <a:r>
              <a:rPr lang="tr-TR" sz="1200" b="1" dirty="0" err="1">
                <a:latin typeface="Bahnschrift" panose="020B0502040204020203" pitchFamily="34" charset="0"/>
              </a:rPr>
              <a:t>Ref</a:t>
            </a:r>
            <a:r>
              <a:rPr lang="tr-TR" sz="1200" b="1" dirty="0">
                <a:latin typeface="Bahnschrift" panose="020B0502040204020203" pitchFamily="34" charset="0"/>
              </a:rPr>
              <a:t>: </a:t>
            </a:r>
            <a:r>
              <a:rPr lang="en-US" sz="1200" b="1" dirty="0">
                <a:latin typeface="Bahnschrift" panose="020B0502040204020203" pitchFamily="34" charset="0"/>
              </a:rPr>
              <a:t>SAE International Releases Updated Visual Chart for Its “Levels of Driving Automation” Standard for Self-Driving Vehicles</a:t>
            </a:r>
            <a:r>
              <a:rPr lang="tr-TR" sz="1200" b="1" dirty="0">
                <a:latin typeface="Bahnschrift" panose="020B0502040204020203" pitchFamily="34" charset="0"/>
              </a:rPr>
              <a:t>, </a:t>
            </a:r>
            <a:r>
              <a:rPr lang="en-US" sz="1200" b="1" dirty="0">
                <a:latin typeface="Bahnschrift" panose="020B0502040204020203" pitchFamily="34" charset="0"/>
              </a:rPr>
              <a:t>2018-12-11</a:t>
            </a:r>
            <a:r>
              <a:rPr lang="tr-TR" sz="1200" b="1" dirty="0">
                <a:latin typeface="Bahnschrift" panose="020B0502040204020203" pitchFamily="34" charset="0"/>
              </a:rPr>
              <a:t>,</a:t>
            </a:r>
            <a:r>
              <a:rPr lang="en-US" sz="1200" b="1" dirty="0">
                <a:latin typeface="Bahnschrift" panose="020B0502040204020203" pitchFamily="34" charset="0"/>
              </a:rPr>
              <a:t> Warrendale, PA.</a:t>
            </a:r>
            <a:endParaRPr lang="tr-TR" sz="1200" b="1" dirty="0">
              <a:latin typeface="Bahnschrift" panose="020B0502040204020203" pitchFamily="34" charset="0"/>
            </a:endParaRPr>
          </a:p>
        </p:txBody>
      </p:sp>
    </p:spTree>
    <p:extLst>
      <p:ext uri="{BB962C8B-B14F-4D97-AF65-F5344CB8AC3E}">
        <p14:creationId xmlns:p14="http://schemas.microsoft.com/office/powerpoint/2010/main" val="6167274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3</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Bahnschrift" panose="020B0502040204020203" pitchFamily="34" charset="0"/>
              </a:rPr>
              <a:t>SAE J3016 LEVELS OF DRIVING AUTOMATION</a:t>
            </a:r>
          </a:p>
        </p:txBody>
      </p:sp>
      <p:pic>
        <p:nvPicPr>
          <p:cNvPr id="11268" name="Picture 4" descr="SAE J3016 levels of driving automation. | Download Scientific Diagram">
            <a:extLst>
              <a:ext uri="{FF2B5EF4-FFF2-40B4-BE49-F238E27FC236}">
                <a16:creationId xmlns:a16="http://schemas.microsoft.com/office/drawing/2014/main" id="{9E0218BF-90FC-AD79-6871-47DCBB4F9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801935"/>
            <a:ext cx="6120000" cy="5605939"/>
          </a:xfrm>
          <a:prstGeom prst="rect">
            <a:avLst/>
          </a:prstGeom>
          <a:noFill/>
          <a:extLst>
            <a:ext uri="{909E8E84-426E-40DD-AFC4-6F175D3DCCD1}">
              <a14:hiddenFill xmlns:a14="http://schemas.microsoft.com/office/drawing/2010/main">
                <a:solidFill>
                  <a:srgbClr val="FFFFFF"/>
                </a:solidFill>
              </a14:hiddenFill>
            </a:ext>
          </a:extLst>
        </p:spPr>
      </p:pic>
      <p:sp>
        <p:nvSpPr>
          <p:cNvPr id="18" name="Metin kutusu 17">
            <a:extLst>
              <a:ext uri="{FF2B5EF4-FFF2-40B4-BE49-F238E27FC236}">
                <a16:creationId xmlns:a16="http://schemas.microsoft.com/office/drawing/2014/main" id="{6B245DC3-06F5-DF65-C620-3EAA989E09A2}"/>
              </a:ext>
            </a:extLst>
          </p:cNvPr>
          <p:cNvSpPr txBox="1"/>
          <p:nvPr/>
        </p:nvSpPr>
        <p:spPr>
          <a:xfrm>
            <a:off x="6322510" y="5875216"/>
            <a:ext cx="5837284" cy="461665"/>
          </a:xfrm>
          <a:prstGeom prst="rect">
            <a:avLst/>
          </a:prstGeom>
          <a:noFill/>
        </p:spPr>
        <p:txBody>
          <a:bodyPr wrap="square">
            <a:spAutoFit/>
          </a:bodyPr>
          <a:lstStyle/>
          <a:p>
            <a:r>
              <a:rPr lang="tr-TR" sz="1200" b="1" dirty="0" err="1">
                <a:latin typeface="Bahnschrift" panose="020B0502040204020203" pitchFamily="34" charset="0"/>
              </a:rPr>
              <a:t>Ref</a:t>
            </a:r>
            <a:r>
              <a:rPr lang="tr-TR" sz="1200" b="1" dirty="0">
                <a:latin typeface="Bahnschrift" panose="020B0502040204020203" pitchFamily="34" charset="0"/>
              </a:rPr>
              <a:t>: </a:t>
            </a:r>
            <a:r>
              <a:rPr lang="en-US" sz="1200" b="1" dirty="0">
                <a:latin typeface="Bahnschrift" panose="020B0502040204020203" pitchFamily="34" charset="0"/>
              </a:rPr>
              <a:t>SAE International Releases Updated Visual Chart for Its “Levels of Driving Automation” Standard for Self-Driving Vehicles</a:t>
            </a:r>
            <a:r>
              <a:rPr lang="tr-TR" sz="1200" b="1" dirty="0">
                <a:latin typeface="Bahnschrift" panose="020B0502040204020203" pitchFamily="34" charset="0"/>
              </a:rPr>
              <a:t>, </a:t>
            </a:r>
            <a:r>
              <a:rPr lang="en-US" sz="1200" b="1" dirty="0">
                <a:latin typeface="Bahnschrift" panose="020B0502040204020203" pitchFamily="34" charset="0"/>
              </a:rPr>
              <a:t>2018-12-11</a:t>
            </a:r>
            <a:r>
              <a:rPr lang="tr-TR" sz="1200" b="1" dirty="0">
                <a:latin typeface="Bahnschrift" panose="020B0502040204020203" pitchFamily="34" charset="0"/>
              </a:rPr>
              <a:t>,</a:t>
            </a:r>
            <a:r>
              <a:rPr lang="en-US" sz="1200" b="1" dirty="0">
                <a:latin typeface="Bahnschrift" panose="020B0502040204020203" pitchFamily="34" charset="0"/>
              </a:rPr>
              <a:t> Warrendale, PA.</a:t>
            </a:r>
            <a:endParaRPr lang="tr-TR" sz="1200" b="1" dirty="0">
              <a:latin typeface="Bahnschrift" panose="020B0502040204020203" pitchFamily="34" charset="0"/>
            </a:endParaRPr>
          </a:p>
        </p:txBody>
      </p:sp>
    </p:spTree>
    <p:extLst>
      <p:ext uri="{BB962C8B-B14F-4D97-AF65-F5344CB8AC3E}">
        <p14:creationId xmlns:p14="http://schemas.microsoft.com/office/powerpoint/2010/main" val="36622739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4">
            <a:alphaModFix amt="70000"/>
            <a:biLevel thresh="5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4</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HISTORY OF AUTONOMOUS VEHICLES</a:t>
            </a:r>
          </a:p>
        </p:txBody>
      </p:sp>
      <p:pic>
        <p:nvPicPr>
          <p:cNvPr id="9" name="Çevrimiçi Medya 8" title="DARPA Grand Challenge: First Round">
            <a:hlinkClick r:id="" action="ppaction://media"/>
            <a:extLst>
              <a:ext uri="{FF2B5EF4-FFF2-40B4-BE49-F238E27FC236}">
                <a16:creationId xmlns:a16="http://schemas.microsoft.com/office/drawing/2014/main" id="{DC6A7991-4192-83DC-440C-D47642C6175F}"/>
              </a:ext>
            </a:extLst>
          </p:cNvPr>
          <p:cNvPicPr>
            <a:picLocks noRot="1" noChangeAspect="1"/>
          </p:cNvPicPr>
          <p:nvPr>
            <a:videoFile r:link="rId1"/>
          </p:nvPr>
        </p:nvPicPr>
        <p:blipFill>
          <a:blip r:embed="rId6"/>
          <a:stretch>
            <a:fillRect/>
          </a:stretch>
        </p:blipFill>
        <p:spPr>
          <a:xfrm>
            <a:off x="0" y="806356"/>
            <a:ext cx="12191997" cy="5563171"/>
          </a:xfrm>
          <a:prstGeom prst="rect">
            <a:avLst/>
          </a:prstGeom>
        </p:spPr>
      </p:pic>
    </p:spTree>
    <p:extLst>
      <p:ext uri="{BB962C8B-B14F-4D97-AF65-F5344CB8AC3E}">
        <p14:creationId xmlns:p14="http://schemas.microsoft.com/office/powerpoint/2010/main" val="42490713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5</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AUTONOMOUS VEHICLES MARKET PREDICTIONS</a:t>
            </a:r>
          </a:p>
        </p:txBody>
      </p:sp>
      <p:pic>
        <p:nvPicPr>
          <p:cNvPr id="14" name="Resim 13">
            <a:extLst>
              <a:ext uri="{FF2B5EF4-FFF2-40B4-BE49-F238E27FC236}">
                <a16:creationId xmlns:a16="http://schemas.microsoft.com/office/drawing/2014/main" id="{6FB79FFA-929A-842D-7F5D-4454D1A905E6}"/>
              </a:ext>
            </a:extLst>
          </p:cNvPr>
          <p:cNvPicPr>
            <a:picLocks noChangeAspect="1"/>
          </p:cNvPicPr>
          <p:nvPr/>
        </p:nvPicPr>
        <p:blipFill rotWithShape="1">
          <a:blip r:embed="rId5"/>
          <a:srcRect l="21582" t="25442" r="24180" b="12607"/>
          <a:stretch/>
        </p:blipFill>
        <p:spPr>
          <a:xfrm>
            <a:off x="0" y="817197"/>
            <a:ext cx="12216636" cy="5618692"/>
          </a:xfrm>
          <a:prstGeom prst="rect">
            <a:avLst/>
          </a:prstGeom>
        </p:spPr>
      </p:pic>
      <p:sp>
        <p:nvSpPr>
          <p:cNvPr id="11" name="Metin kutusu 10">
            <a:extLst>
              <a:ext uri="{FF2B5EF4-FFF2-40B4-BE49-F238E27FC236}">
                <a16:creationId xmlns:a16="http://schemas.microsoft.com/office/drawing/2014/main" id="{B6EB8D1E-6367-FA08-31FA-A4C9B332DFBC}"/>
              </a:ext>
            </a:extLst>
          </p:cNvPr>
          <p:cNvSpPr txBox="1"/>
          <p:nvPr/>
        </p:nvSpPr>
        <p:spPr>
          <a:xfrm>
            <a:off x="6120635" y="6208420"/>
            <a:ext cx="6185043" cy="276999"/>
          </a:xfrm>
          <a:prstGeom prst="rect">
            <a:avLst/>
          </a:prstGeom>
          <a:noFill/>
        </p:spPr>
        <p:txBody>
          <a:bodyPr wrap="square">
            <a:spAutoFit/>
          </a:bodyPr>
          <a:lstStyle/>
          <a:p>
            <a:pPr algn="l"/>
            <a:r>
              <a:rPr lang="tr-TR" sz="1200" b="1" i="0" dirty="0" err="1">
                <a:solidFill>
                  <a:schemeClr val="bg1"/>
                </a:solidFill>
                <a:effectLst/>
                <a:latin typeface="Bahnschrift" panose="020B0502040204020203" pitchFamily="34" charset="0"/>
              </a:rPr>
              <a:t>Ref</a:t>
            </a:r>
            <a:r>
              <a:rPr lang="tr-TR" sz="1200" b="1" i="0" dirty="0">
                <a:solidFill>
                  <a:schemeClr val="bg1"/>
                </a:solidFill>
                <a:effectLst/>
                <a:latin typeface="Bahnschrift" panose="020B0502040204020203" pitchFamily="34" charset="0"/>
              </a:rPr>
              <a:t>: McKinsey, </a:t>
            </a:r>
            <a:r>
              <a:rPr lang="en-US" sz="1200" b="1" i="0" dirty="0">
                <a:solidFill>
                  <a:schemeClr val="bg1"/>
                </a:solidFill>
                <a:effectLst/>
                <a:latin typeface="Bahnschrift" panose="020B0502040204020203" pitchFamily="34" charset="0"/>
              </a:rPr>
              <a:t>The future of mobility is at our doorstep</a:t>
            </a:r>
            <a:r>
              <a:rPr lang="tr-TR" sz="1200" b="1" dirty="0">
                <a:solidFill>
                  <a:schemeClr val="bg1"/>
                </a:solidFill>
                <a:latin typeface="Bahnschrift" panose="020B0502040204020203" pitchFamily="34" charset="0"/>
              </a:rPr>
              <a:t>. </a:t>
            </a:r>
            <a:r>
              <a:rPr lang="en-US" sz="1200" b="1" i="0" dirty="0">
                <a:solidFill>
                  <a:schemeClr val="bg1"/>
                </a:solidFill>
                <a:effectLst/>
                <a:latin typeface="Bahnschrift" panose="020B0502040204020203" pitchFamily="34" charset="0"/>
              </a:rPr>
              <a:t>December 19, 2019 | Article</a:t>
            </a:r>
            <a:r>
              <a:rPr lang="tr-TR" sz="1200" b="1" i="0" dirty="0">
                <a:solidFill>
                  <a:schemeClr val="bg1"/>
                </a:solidFill>
                <a:effectLst/>
                <a:latin typeface="Bahnschrift" panose="020B0502040204020203" pitchFamily="34" charset="0"/>
              </a:rPr>
              <a:t>.</a:t>
            </a:r>
            <a:endParaRPr lang="en-US" sz="1200" b="1" i="0" dirty="0">
              <a:solidFill>
                <a:schemeClr val="bg1"/>
              </a:solidFill>
              <a:effectLst/>
              <a:latin typeface="Bahnschrift" panose="020B0502040204020203" pitchFamily="34" charset="0"/>
            </a:endParaRPr>
          </a:p>
        </p:txBody>
      </p:sp>
    </p:spTree>
    <p:extLst>
      <p:ext uri="{BB962C8B-B14F-4D97-AF65-F5344CB8AC3E}">
        <p14:creationId xmlns:p14="http://schemas.microsoft.com/office/powerpoint/2010/main" val="28271461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4">
            <a:alphaModFix amt="70000"/>
            <a:biLevel thresh="5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6</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TODAY’S OF CONNECTED AND AUTONOMOUS VEHICLES</a:t>
            </a:r>
          </a:p>
        </p:txBody>
      </p:sp>
      <p:pic>
        <p:nvPicPr>
          <p:cNvPr id="5" name="Çevrimiçi Medya 4" title="We’ve opened our doors to the public!">
            <a:hlinkClick r:id="" action="ppaction://media"/>
            <a:extLst>
              <a:ext uri="{FF2B5EF4-FFF2-40B4-BE49-F238E27FC236}">
                <a16:creationId xmlns:a16="http://schemas.microsoft.com/office/drawing/2014/main" id="{86246538-46F4-0708-2204-2D7A382B1451}"/>
              </a:ext>
            </a:extLst>
          </p:cNvPr>
          <p:cNvPicPr>
            <a:picLocks noRot="1" noChangeAspect="1"/>
          </p:cNvPicPr>
          <p:nvPr>
            <a:videoFile r:link="rId1"/>
          </p:nvPr>
        </p:nvPicPr>
        <p:blipFill>
          <a:blip r:embed="rId6"/>
          <a:stretch>
            <a:fillRect/>
          </a:stretch>
        </p:blipFill>
        <p:spPr>
          <a:xfrm>
            <a:off x="-24636" y="821104"/>
            <a:ext cx="12241272" cy="5548423"/>
          </a:xfrm>
          <a:prstGeom prst="rect">
            <a:avLst/>
          </a:prstGeom>
        </p:spPr>
      </p:pic>
    </p:spTree>
    <p:extLst>
      <p:ext uri="{BB962C8B-B14F-4D97-AF65-F5344CB8AC3E}">
        <p14:creationId xmlns:p14="http://schemas.microsoft.com/office/powerpoint/2010/main" val="846894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2">
            <a:alphaModFix amt="70000"/>
            <a:biLevel thresh="5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7</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SOCIAL CONSTRUCTION OF TECHNOLOGY</a:t>
            </a:r>
          </a:p>
        </p:txBody>
      </p:sp>
      <p:sp>
        <p:nvSpPr>
          <p:cNvPr id="9" name="Metin kutusu 8">
            <a:extLst>
              <a:ext uri="{FF2B5EF4-FFF2-40B4-BE49-F238E27FC236}">
                <a16:creationId xmlns:a16="http://schemas.microsoft.com/office/drawing/2014/main" id="{B40BE810-40D6-1414-4E11-444E91DA6C0B}"/>
              </a:ext>
            </a:extLst>
          </p:cNvPr>
          <p:cNvSpPr txBox="1"/>
          <p:nvPr/>
        </p:nvSpPr>
        <p:spPr>
          <a:xfrm>
            <a:off x="1579981" y="2321003"/>
            <a:ext cx="7033077" cy="1446550"/>
          </a:xfrm>
          <a:prstGeom prst="rect">
            <a:avLst/>
          </a:prstGeom>
          <a:noFill/>
        </p:spPr>
        <p:txBody>
          <a:bodyPr wrap="square" rtlCol="0">
            <a:spAutoFit/>
          </a:bodyPr>
          <a:lstStyle/>
          <a:p>
            <a:pPr algn="ctr"/>
            <a:r>
              <a:rPr lang="en-US" sz="2200" b="1" dirty="0">
                <a:latin typeface="Bahnschrift" panose="020B0502040204020203" pitchFamily="34" charset="0"/>
              </a:rPr>
              <a:t> “[…] technology, of itself, has no power, does nothing. Only in association with human agency, social structures, and organizations does technology fulfill functions.”  ( Geels</a:t>
            </a:r>
            <a:r>
              <a:rPr lang="tr-TR" sz="2200" b="1" dirty="0">
                <a:latin typeface="Bahnschrift" panose="020B0502040204020203" pitchFamily="34" charset="0"/>
              </a:rPr>
              <a:t>, </a:t>
            </a:r>
            <a:r>
              <a:rPr lang="en-US" sz="2200" b="1" dirty="0">
                <a:latin typeface="Bahnschrift" panose="020B0502040204020203" pitchFamily="34" charset="0"/>
              </a:rPr>
              <a:t>2002)</a:t>
            </a:r>
            <a:r>
              <a:rPr lang="tr-TR" sz="2200" b="1" dirty="0">
                <a:latin typeface="Bahnschrift" panose="020B0502040204020203" pitchFamily="34" charset="0"/>
              </a:rPr>
              <a:t>.</a:t>
            </a:r>
            <a:endParaRPr lang="en-US" sz="2200" b="1" dirty="0">
              <a:latin typeface="Bahnschrift" panose="020B0502040204020203" pitchFamily="34" charset="0"/>
            </a:endParaRPr>
          </a:p>
        </p:txBody>
      </p:sp>
    </p:spTree>
    <p:extLst>
      <p:ext uri="{BB962C8B-B14F-4D97-AF65-F5344CB8AC3E}">
        <p14:creationId xmlns:p14="http://schemas.microsoft.com/office/powerpoint/2010/main" val="316266680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7000"/>
          </a:schemeClr>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hafif, araba içeren bir resim&#10;&#10;Açıklama otomatik olarak oluşturuldu">
            <a:extLst>
              <a:ext uri="{FF2B5EF4-FFF2-40B4-BE49-F238E27FC236}">
                <a16:creationId xmlns:a16="http://schemas.microsoft.com/office/drawing/2014/main" id="{9A137C2F-C603-02D9-2470-13FA7DFDD7EB}"/>
              </a:ext>
            </a:extLst>
          </p:cNvPr>
          <p:cNvPicPr>
            <a:picLocks noChangeAspect="1"/>
          </p:cNvPicPr>
          <p:nvPr/>
        </p:nvPicPr>
        <p:blipFill rotWithShape="1">
          <a:blip r:embed="rId3">
            <a:biLevel thresh="50000"/>
            <a:alphaModFix amt="20000"/>
          </a:blip>
          <a:srcRect l="6501" t="9091" r="2886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a:solidFill>
                <a:prstClr val="white"/>
              </a:solidFill>
              <a:latin typeface="Calibri" panose="020F0502020204030204"/>
            </a:endParaRPr>
          </a:p>
        </p:txBody>
      </p:sp>
      <p:sp>
        <p:nvSpPr>
          <p:cNvPr id="7" name="Dikdörtgen 6">
            <a:extLst>
              <a:ext uri="{FF2B5EF4-FFF2-40B4-BE49-F238E27FC236}">
                <a16:creationId xmlns:a16="http://schemas.microsoft.com/office/drawing/2014/main" id="{D6F93624-C98E-156C-6A78-48696368AA72}"/>
              </a:ext>
            </a:extLst>
          </p:cNvPr>
          <p:cNvSpPr/>
          <p:nvPr/>
        </p:nvSpPr>
        <p:spPr>
          <a:xfrm>
            <a:off x="0" y="6369538"/>
            <a:ext cx="12241272" cy="488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868859AF-1AC3-8A27-BE63-C0AC4D767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0" y="6407876"/>
            <a:ext cx="532749" cy="450123"/>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93354AD0-915B-6024-3ABB-37A1C4AC7073}"/>
              </a:ext>
            </a:extLst>
          </p:cNvPr>
          <p:cNvSpPr txBox="1"/>
          <p:nvPr/>
        </p:nvSpPr>
        <p:spPr>
          <a:xfrm>
            <a:off x="832430" y="6502239"/>
            <a:ext cx="11327363" cy="338554"/>
          </a:xfrm>
          <a:prstGeom prst="rect">
            <a:avLst/>
          </a:prstGeom>
          <a:noFill/>
        </p:spPr>
        <p:txBody>
          <a:bodyPr wrap="square" rtlCol="0">
            <a:spAutoFit/>
          </a:bodyPr>
          <a:lstStyle/>
          <a:p>
            <a:r>
              <a:rPr lang="tr-TR" sz="1600" b="1" dirty="0">
                <a:solidFill>
                  <a:schemeClr val="bg1"/>
                </a:solidFill>
                <a:latin typeface="Bahnschrift" panose="020B0502040204020203" pitchFamily="34" charset="0"/>
              </a:rPr>
              <a:t>GENC, ECE BEREN		</a:t>
            </a:r>
            <a:r>
              <a:rPr lang="en-US" sz="1600" b="1" dirty="0">
                <a:solidFill>
                  <a:schemeClr val="bg1"/>
                </a:solidFill>
                <a:latin typeface="Bahnschrift" panose="020B0502040204020203" pitchFamily="34" charset="0"/>
              </a:rPr>
              <a:t>SOCIO-TECHNICAL PERSPECTIVE OF SELF-DRIVING CARS</a:t>
            </a:r>
            <a:r>
              <a:rPr lang="tr-TR" sz="1600" b="1" dirty="0">
                <a:solidFill>
                  <a:schemeClr val="bg1"/>
                </a:solidFill>
                <a:latin typeface="Bahnschrift" panose="020B0502040204020203" pitchFamily="34" charset="0"/>
              </a:rPr>
              <a:t>		2023-05-15</a:t>
            </a:r>
          </a:p>
        </p:txBody>
      </p:sp>
      <p:sp>
        <p:nvSpPr>
          <p:cNvPr id="10" name="Başlık 9">
            <a:extLst>
              <a:ext uri="{FF2B5EF4-FFF2-40B4-BE49-F238E27FC236}">
                <a16:creationId xmlns:a16="http://schemas.microsoft.com/office/drawing/2014/main" id="{36DF6029-A250-71FE-E67E-868761C32A0A}"/>
              </a:ext>
            </a:extLst>
          </p:cNvPr>
          <p:cNvSpPr>
            <a:spLocks noGrp="1"/>
          </p:cNvSpPr>
          <p:nvPr>
            <p:ph type="ctrTitle"/>
          </p:nvPr>
        </p:nvSpPr>
        <p:spPr>
          <a:xfrm>
            <a:off x="-24636" y="-41556"/>
            <a:ext cx="12241272" cy="851881"/>
          </a:xfrm>
        </p:spPr>
        <p:txBody>
          <a:bodyPr>
            <a:normAutofit/>
          </a:bodyPr>
          <a:lstStyle/>
          <a:p>
            <a:endParaRPr lang="tr-TR" sz="2400" dirty="0">
              <a:solidFill>
                <a:schemeClr val="bg1"/>
              </a:solidFill>
              <a:latin typeface="Bahnschrift" panose="020B0502040204020203" pitchFamily="34" charset="0"/>
            </a:endParaRPr>
          </a:p>
        </p:txBody>
      </p:sp>
      <p:sp>
        <p:nvSpPr>
          <p:cNvPr id="12" name="Metin kutusu 11">
            <a:extLst>
              <a:ext uri="{FF2B5EF4-FFF2-40B4-BE49-F238E27FC236}">
                <a16:creationId xmlns:a16="http://schemas.microsoft.com/office/drawing/2014/main" id="{DAF6BBAB-3E71-5B50-FEC2-5FDDCE03CADD}"/>
              </a:ext>
            </a:extLst>
          </p:cNvPr>
          <p:cNvSpPr txBox="1"/>
          <p:nvPr/>
        </p:nvSpPr>
        <p:spPr>
          <a:xfrm>
            <a:off x="11929090" y="6657975"/>
            <a:ext cx="376589" cy="276999"/>
          </a:xfrm>
          <a:prstGeom prst="rect">
            <a:avLst/>
          </a:prstGeom>
          <a:noFill/>
        </p:spPr>
        <p:txBody>
          <a:bodyPr wrap="square">
            <a:spAutoFit/>
          </a:bodyPr>
          <a:lstStyle/>
          <a:p>
            <a:r>
              <a:rPr lang="tr-TR" sz="1200" b="1" dirty="0">
                <a:solidFill>
                  <a:schemeClr val="bg1"/>
                </a:solidFill>
                <a:latin typeface="Bahnschrift" panose="020B0502040204020203" pitchFamily="34" charset="0"/>
              </a:rPr>
              <a:t>8</a:t>
            </a:r>
          </a:p>
        </p:txBody>
      </p:sp>
      <p:sp>
        <p:nvSpPr>
          <p:cNvPr id="3" name="Dikdörtgen 2">
            <a:extLst>
              <a:ext uri="{FF2B5EF4-FFF2-40B4-BE49-F238E27FC236}">
                <a16:creationId xmlns:a16="http://schemas.microsoft.com/office/drawing/2014/main" id="{99F2CCFB-DC5D-343B-BBB3-C38D04C6450D}"/>
              </a:ext>
            </a:extLst>
          </p:cNvPr>
          <p:cNvSpPr/>
          <p:nvPr/>
        </p:nvSpPr>
        <p:spPr>
          <a:xfrm>
            <a:off x="361877" y="4470726"/>
            <a:ext cx="4415396"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 name="Dikdörtgen 1">
            <a:extLst>
              <a:ext uri="{FF2B5EF4-FFF2-40B4-BE49-F238E27FC236}">
                <a16:creationId xmlns:a16="http://schemas.microsoft.com/office/drawing/2014/main" id="{D2DDE7AB-BA7D-B9D4-C3A5-BE5FFA234B23}"/>
              </a:ext>
            </a:extLst>
          </p:cNvPr>
          <p:cNvSpPr/>
          <p:nvPr/>
        </p:nvSpPr>
        <p:spPr>
          <a:xfrm>
            <a:off x="401216" y="625683"/>
            <a:ext cx="942392" cy="1889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058D1531-3A9F-63AD-D3B9-5A11DD5D82D3}"/>
              </a:ext>
            </a:extLst>
          </p:cNvPr>
          <p:cNvSpPr/>
          <p:nvPr/>
        </p:nvSpPr>
        <p:spPr>
          <a:xfrm>
            <a:off x="-24636" y="-10779"/>
            <a:ext cx="12241272" cy="8211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latin typeface="Bahnschrift" panose="020B0502040204020203" pitchFamily="34" charset="0"/>
              </a:rPr>
              <a:t>SOCIO-TECHNICAL PERSPECTIVE OF AUTONOMOUS VEHICLES</a:t>
            </a:r>
          </a:p>
        </p:txBody>
      </p:sp>
      <p:graphicFrame>
        <p:nvGraphicFramePr>
          <p:cNvPr id="19" name="Diyagram 18">
            <a:extLst>
              <a:ext uri="{FF2B5EF4-FFF2-40B4-BE49-F238E27FC236}">
                <a16:creationId xmlns:a16="http://schemas.microsoft.com/office/drawing/2014/main" id="{E95BF5E9-2E17-D34D-9049-173C925FF007}"/>
              </a:ext>
            </a:extLst>
          </p:cNvPr>
          <p:cNvGraphicFramePr/>
          <p:nvPr>
            <p:extLst>
              <p:ext uri="{D42A27DB-BD31-4B8C-83A1-F6EECF244321}">
                <p14:modId xmlns:p14="http://schemas.microsoft.com/office/powerpoint/2010/main" val="2537051108"/>
              </p:ext>
            </p:extLst>
          </p:nvPr>
        </p:nvGraphicFramePr>
        <p:xfrm>
          <a:off x="1185117" y="384384"/>
          <a:ext cx="9527458" cy="62220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Metin kutusu 20">
            <a:extLst>
              <a:ext uri="{FF2B5EF4-FFF2-40B4-BE49-F238E27FC236}">
                <a16:creationId xmlns:a16="http://schemas.microsoft.com/office/drawing/2014/main" id="{3E63940D-73CB-D538-ED7A-30CFF6DDCF99}"/>
              </a:ext>
            </a:extLst>
          </p:cNvPr>
          <p:cNvSpPr txBox="1"/>
          <p:nvPr/>
        </p:nvSpPr>
        <p:spPr>
          <a:xfrm>
            <a:off x="634503" y="1397982"/>
            <a:ext cx="3052594" cy="1107996"/>
          </a:xfrm>
          <a:prstGeom prst="rect">
            <a:avLst/>
          </a:prstGeom>
          <a:noFill/>
        </p:spPr>
        <p:txBody>
          <a:bodyPr wrap="square">
            <a:spAutoFit/>
          </a:bodyPr>
          <a:lstStyle/>
          <a:p>
            <a:pPr algn="ctr"/>
            <a:r>
              <a:rPr lang="tr-TR" sz="2200" b="1" dirty="0">
                <a:latin typeface="Bahnschrift" panose="020B0502040204020203" pitchFamily="34" charset="0"/>
              </a:rPr>
              <a:t>STAKEHOLDERS OF SUSTAINABLE  TRANSITION</a:t>
            </a:r>
            <a:endParaRPr lang="tr-TR" sz="2200" b="1" i="0" u="none" strike="noStrike" baseline="0" dirty="0">
              <a:latin typeface="Bahnschrift" panose="020B0502040204020203" pitchFamily="34" charset="0"/>
            </a:endParaRPr>
          </a:p>
        </p:txBody>
      </p:sp>
    </p:spTree>
    <p:extLst>
      <p:ext uri="{BB962C8B-B14F-4D97-AF65-F5344CB8AC3E}">
        <p14:creationId xmlns:p14="http://schemas.microsoft.com/office/powerpoint/2010/main" val="22429174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1013</TotalTime>
  <Words>2023</Words>
  <Application>Microsoft Office PowerPoint</Application>
  <PresentationFormat>Geniş ekran</PresentationFormat>
  <Paragraphs>207</Paragraphs>
  <Slides>25</Slides>
  <Notes>12</Notes>
  <HiddenSlides>0</HiddenSlides>
  <MMClips>2</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25</vt:i4>
      </vt:variant>
    </vt:vector>
  </HeadingPairs>
  <TitlesOfParts>
    <vt:vector size="30" baseType="lpstr">
      <vt:lpstr>Arial</vt:lpstr>
      <vt:lpstr>Bahnschrift</vt:lpstr>
      <vt:lpstr>Calibri</vt:lpstr>
      <vt:lpstr>Calibri Light</vt:lpstr>
      <vt:lpstr>Office Teması</vt:lpstr>
      <vt:lpstr>SOCIO-TECHNICAL PERSPECTIVE OF SELF-DRIVING CARS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SOCIO-TECHNICAL PERSPECTIVE OF SELF-DRIVING CARS</dc:title>
  <dc:creator>Ece Beren GENÇ</dc:creator>
  <cp:lastModifiedBy>Ece Beren GENÇ</cp:lastModifiedBy>
  <cp:revision>86</cp:revision>
  <dcterms:created xsi:type="dcterms:W3CDTF">2023-05-14T15:38:31Z</dcterms:created>
  <dcterms:modified xsi:type="dcterms:W3CDTF">2023-05-16T09:05:12Z</dcterms:modified>
</cp:coreProperties>
</file>